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5" r:id="rId26"/>
    <p:sldId id="280" r:id="rId27"/>
    <p:sldId id="281" r:id="rId28"/>
    <p:sldId id="282" r:id="rId29"/>
    <p:sldId id="283" r:id="rId30"/>
  </p:sldIdLst>
  <p:sldSz cx="9144000" cy="5143500" type="screen16x9"/>
  <p:notesSz cx="6858000" cy="9144000"/>
  <p:embeddedFontLst>
    <p:embeddedFont>
      <p:font typeface="Bungee" panose="020B0604020202020204" charset="0"/>
      <p:regular r:id="rId32"/>
    </p:embeddedFont>
    <p:embeddedFont>
      <p:font typeface="Lato" panose="020F0502020204030203" pitchFamily="34"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Poppins ExtraBold" panose="00000900000000000000" pitchFamily="2" charset="0"/>
      <p:bold r:id="rId41"/>
      <p:boldItalic r:id="rId42"/>
    </p:embeddedFont>
    <p:embeddedFont>
      <p:font typeface="Poppins SemiBold" panose="00000700000000000000" pitchFamily="2" charset="0"/>
      <p:regular r:id="rId43"/>
      <p:bold r:id="rId44"/>
      <p:italic r:id="rId45"/>
      <p:boldItalic r:id="rId46"/>
    </p:embeddedFont>
    <p:embeddedFont>
      <p:font typeface="PT Sans" panose="020B0503020203020204" pitchFamily="34" charset="0"/>
      <p:regular r:id="rId47"/>
      <p:bold r:id="rId48"/>
      <p:italic r:id="rId49"/>
      <p:boldItalic r:id="rId50"/>
    </p:embeddedFont>
    <p:embeddedFont>
      <p:font typeface="Roboto Condensed Light" panose="02000000000000000000"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8CF33A-43D2-4E30-BECE-0B864A1FF4EB}" v="1" dt="2023-01-26T06:33:39.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chhajed" userId="1e226df43a9961a1" providerId="LiveId" clId="{B1376020-8845-4729-8182-C6C8F9C1E9C9}"/>
    <pc:docChg chg="modSld">
      <pc:chgData name="kunal chhajed" userId="1e226df43a9961a1" providerId="LiveId" clId="{B1376020-8845-4729-8182-C6C8F9C1E9C9}" dt="2023-01-26T06:40:40.114" v="0" actId="20577"/>
      <pc:docMkLst>
        <pc:docMk/>
      </pc:docMkLst>
      <pc:sldChg chg="modSp mod">
        <pc:chgData name="kunal chhajed" userId="1e226df43a9961a1" providerId="LiveId" clId="{B1376020-8845-4729-8182-C6C8F9C1E9C9}" dt="2023-01-26T06:40:40.114" v="0" actId="20577"/>
        <pc:sldMkLst>
          <pc:docMk/>
          <pc:sldMk cId="0" sldId="282"/>
        </pc:sldMkLst>
        <pc:spChg chg="mod">
          <ac:chgData name="kunal chhajed" userId="1e226df43a9961a1" providerId="LiveId" clId="{B1376020-8845-4729-8182-C6C8F9C1E9C9}" dt="2023-01-26T06:40:40.114" v="0" actId="20577"/>
          <ac:spMkLst>
            <pc:docMk/>
            <pc:sldMk cId="0" sldId="282"/>
            <ac:spMk id="417" creationId="{00000000-0000-0000-0000-000000000000}"/>
          </ac:spMkLst>
        </pc:spChg>
      </pc:sldChg>
    </pc:docChg>
  </pc:docChgLst>
  <pc:docChgLst>
    <pc:chgData name="kunal chhajed" userId="1e226df43a9961a1" providerId="LiveId" clId="{858CF33A-43D2-4E30-BECE-0B864A1FF4EB}"/>
    <pc:docChg chg="custSel addSld delSld modSld">
      <pc:chgData name="kunal chhajed" userId="1e226df43a9961a1" providerId="LiveId" clId="{858CF33A-43D2-4E30-BECE-0B864A1FF4EB}" dt="2023-01-26T06:34:18.983" v="83" actId="47"/>
      <pc:docMkLst>
        <pc:docMk/>
      </pc:docMkLst>
      <pc:sldChg chg="addSp delSp modSp mod">
        <pc:chgData name="kunal chhajed" userId="1e226df43a9961a1" providerId="LiveId" clId="{858CF33A-43D2-4E30-BECE-0B864A1FF4EB}" dt="2023-01-26T06:21:51.008" v="13" actId="20577"/>
        <pc:sldMkLst>
          <pc:docMk/>
          <pc:sldMk cId="0" sldId="256"/>
        </pc:sldMkLst>
        <pc:spChg chg="add mod">
          <ac:chgData name="kunal chhajed" userId="1e226df43a9961a1" providerId="LiveId" clId="{858CF33A-43D2-4E30-BECE-0B864A1FF4EB}" dt="2023-01-26T06:21:51.008" v="13" actId="20577"/>
          <ac:spMkLst>
            <pc:docMk/>
            <pc:sldMk cId="0" sldId="256"/>
            <ac:spMk id="3" creationId="{A36C10A4-1B16-04D9-6DA4-C148D61DD474}"/>
          </ac:spMkLst>
        </pc:spChg>
        <pc:spChg chg="del">
          <ac:chgData name="kunal chhajed" userId="1e226df43a9961a1" providerId="LiveId" clId="{858CF33A-43D2-4E30-BECE-0B864A1FF4EB}" dt="2023-01-26T06:21:49.340" v="12" actId="478"/>
          <ac:spMkLst>
            <pc:docMk/>
            <pc:sldMk cId="0" sldId="256"/>
            <ac:spMk id="150" creationId="{00000000-0000-0000-0000-000000000000}"/>
          </ac:spMkLst>
        </pc:spChg>
      </pc:sldChg>
      <pc:sldChg chg="modSp mod">
        <pc:chgData name="kunal chhajed" userId="1e226df43a9961a1" providerId="LiveId" clId="{858CF33A-43D2-4E30-BECE-0B864A1FF4EB}" dt="2023-01-14T01:17:00.942" v="11" actId="20577"/>
        <pc:sldMkLst>
          <pc:docMk/>
          <pc:sldMk cId="0" sldId="261"/>
        </pc:sldMkLst>
        <pc:spChg chg="mod">
          <ac:chgData name="kunal chhajed" userId="1e226df43a9961a1" providerId="LiveId" clId="{858CF33A-43D2-4E30-BECE-0B864A1FF4EB}" dt="2023-01-14T01:17:00.942" v="11" actId="20577"/>
          <ac:spMkLst>
            <pc:docMk/>
            <pc:sldMk cId="0" sldId="261"/>
            <ac:spMk id="221" creationId="{00000000-0000-0000-0000-000000000000}"/>
          </ac:spMkLst>
        </pc:spChg>
      </pc:sldChg>
      <pc:sldChg chg="del">
        <pc:chgData name="kunal chhajed" userId="1e226df43a9961a1" providerId="LiveId" clId="{858CF33A-43D2-4E30-BECE-0B864A1FF4EB}" dt="2023-01-26T06:34:18.983" v="83" actId="47"/>
        <pc:sldMkLst>
          <pc:docMk/>
          <pc:sldMk cId="0" sldId="284"/>
        </pc:sldMkLst>
      </pc:sldChg>
      <pc:sldChg chg="addSp modSp new mod">
        <pc:chgData name="kunal chhajed" userId="1e226df43a9961a1" providerId="LiveId" clId="{858CF33A-43D2-4E30-BECE-0B864A1FF4EB}" dt="2023-01-26T06:34:02.513" v="82" actId="113"/>
        <pc:sldMkLst>
          <pc:docMk/>
          <pc:sldMk cId="4087276731" sldId="285"/>
        </pc:sldMkLst>
        <pc:spChg chg="mod">
          <ac:chgData name="kunal chhajed" userId="1e226df43a9961a1" providerId="LiveId" clId="{858CF33A-43D2-4E30-BECE-0B864A1FF4EB}" dt="2023-01-26T06:32:37.395" v="19" actId="20577"/>
          <ac:spMkLst>
            <pc:docMk/>
            <pc:sldMk cId="4087276731" sldId="285"/>
            <ac:spMk id="2" creationId="{79EE3E0C-11EA-C8C4-2E9D-E21EDFDBE370}"/>
          </ac:spMkLst>
        </pc:spChg>
        <pc:spChg chg="mod">
          <ac:chgData name="kunal chhajed" userId="1e226df43a9961a1" providerId="LiveId" clId="{858CF33A-43D2-4E30-BECE-0B864A1FF4EB}" dt="2023-01-26T06:32:09.370" v="17" actId="20577"/>
          <ac:spMkLst>
            <pc:docMk/>
            <pc:sldMk cId="4087276731" sldId="285"/>
            <ac:spMk id="3" creationId="{0C5010E7-F5CA-C6AF-5464-E1ABC0D45E73}"/>
          </ac:spMkLst>
        </pc:spChg>
        <pc:spChg chg="add mod">
          <ac:chgData name="kunal chhajed" userId="1e226df43a9961a1" providerId="LiveId" clId="{858CF33A-43D2-4E30-BECE-0B864A1FF4EB}" dt="2023-01-26T06:34:02.513" v="82" actId="113"/>
          <ac:spMkLst>
            <pc:docMk/>
            <pc:sldMk cId="4087276731" sldId="285"/>
            <ac:spMk id="8" creationId="{3D53475F-612B-6DA9-C2EB-A6108D13A378}"/>
          </ac:spMkLst>
        </pc:spChg>
        <pc:picChg chg="add mod">
          <ac:chgData name="kunal chhajed" userId="1e226df43a9961a1" providerId="LiveId" clId="{858CF33A-43D2-4E30-BECE-0B864A1FF4EB}" dt="2023-01-26T06:33:13.757" v="56" actId="1036"/>
          <ac:picMkLst>
            <pc:docMk/>
            <pc:sldMk cId="4087276731" sldId="285"/>
            <ac:picMk id="5" creationId="{8B8C677F-D14C-B7A0-ABFA-CF6A9F05F1AF}"/>
          </ac:picMkLst>
        </pc:picChg>
        <pc:picChg chg="add mod">
          <ac:chgData name="kunal chhajed" userId="1e226df43a9961a1" providerId="LiveId" clId="{858CF33A-43D2-4E30-BECE-0B864A1FF4EB}" dt="2023-01-26T06:33:13.757" v="56" actId="1036"/>
          <ac:picMkLst>
            <pc:docMk/>
            <pc:sldMk cId="4087276731" sldId="285"/>
            <ac:picMk id="7" creationId="{FF7CED6F-079E-E813-3421-C6F50D1231E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84233f2b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84233f2b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8c4b65d7f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8c4b65d7f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8c50fd58b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8c50fd58b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8c4b65d7f8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8c4b65d7f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8c4b65d7f8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8c4b65d7f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8c4b65d7f8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8c4b65d7f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8c50fd58b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8c50fd58b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8c4b65d7f8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8c4b65d7f8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8c50fd58b8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8c50fd58b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c50fd58b8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c50fd58b8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8c50fd58b8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8c50fd58b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168d036017_18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168d036017_18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8c50fd58b8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8c50fd58b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8e3be050e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8e3be050e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8c4b65d7f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8c4b65d7f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8c4b65d7f8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8c4b65d7f8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8d67d8f0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8d67d8f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8e3be050e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8e3be050e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8c4b65d7f8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8c4b65d7f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8c4b65d7f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8c4b65d7f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8c4b65d7f8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8c4b65d7f8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68d036017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168d03601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8c4b65d7f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8c4b65d7f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8c4b65d7f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8c4b65d7f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8c4b65d7f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8c4b65d7f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8c4b65d7f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8c4b65d7f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8c4b65d7f8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8c4b65d7f8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8d67d8f07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8d67d8f0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53450" y="1767862"/>
            <a:ext cx="3910500" cy="1857300"/>
          </a:xfrm>
          <a:prstGeom prst="rect">
            <a:avLst/>
          </a:prstGeom>
        </p:spPr>
        <p:txBody>
          <a:bodyPr spcFirstLastPara="1" wrap="square" lIns="91425" tIns="91425" rIns="91425" bIns="91425" anchor="b" anchorCtr="0">
            <a:noAutofit/>
          </a:bodyPr>
          <a:lstStyle>
            <a:lvl1pPr lvl="0" algn="r" rtl="0">
              <a:lnSpc>
                <a:spcPct val="95000"/>
              </a:lnSpc>
              <a:spcBef>
                <a:spcPts val="0"/>
              </a:spcBef>
              <a:spcAft>
                <a:spcPts val="0"/>
              </a:spcAft>
              <a:buClr>
                <a:srgbClr val="191919"/>
              </a:buClr>
              <a:buSzPts val="5200"/>
              <a:buNone/>
              <a:defRPr sz="4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653536" y="3820119"/>
            <a:ext cx="3910500" cy="39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p:nvPr/>
        </p:nvSpPr>
        <p:spPr>
          <a:xfrm>
            <a:off x="454550" y="1883025"/>
            <a:ext cx="8229600" cy="2865300"/>
          </a:xfrm>
          <a:prstGeom prst="roundRect">
            <a:avLst>
              <a:gd name="adj" fmla="val 3352"/>
            </a:avLst>
          </a:prstGeom>
          <a:gradFill>
            <a:gsLst>
              <a:gs pos="0">
                <a:srgbClr val="000000">
                  <a:alpha val="0"/>
                </a:srgbClr>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1"/>
          <p:cNvSpPr txBox="1">
            <a:spLocks noGrp="1"/>
          </p:cNvSpPr>
          <p:nvPr>
            <p:ph type="title" hasCustomPrompt="1"/>
          </p:nvPr>
        </p:nvSpPr>
        <p:spPr>
          <a:xfrm>
            <a:off x="1577850" y="2300443"/>
            <a:ext cx="5988300" cy="142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0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0" name="Google Shape;40;p11"/>
          <p:cNvSpPr txBox="1">
            <a:spLocks noGrp="1"/>
          </p:cNvSpPr>
          <p:nvPr>
            <p:ph type="subTitle" idx="1"/>
          </p:nvPr>
        </p:nvSpPr>
        <p:spPr>
          <a:xfrm>
            <a:off x="1577850" y="3615825"/>
            <a:ext cx="5988300" cy="497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13"/>
          <p:cNvSpPr txBox="1">
            <a:spLocks noGrp="1"/>
          </p:cNvSpPr>
          <p:nvPr>
            <p:ph type="title" idx="2"/>
          </p:nvPr>
        </p:nvSpPr>
        <p:spPr>
          <a:xfrm>
            <a:off x="1972675" y="1682850"/>
            <a:ext cx="1985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13"/>
          <p:cNvSpPr txBox="1">
            <a:spLocks noGrp="1"/>
          </p:cNvSpPr>
          <p:nvPr>
            <p:ph type="subTitle" idx="1"/>
          </p:nvPr>
        </p:nvSpPr>
        <p:spPr>
          <a:xfrm>
            <a:off x="1972675" y="2315972"/>
            <a:ext cx="2552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46" name="Google Shape;46;p13"/>
          <p:cNvSpPr txBox="1">
            <a:spLocks noGrp="1"/>
          </p:cNvSpPr>
          <p:nvPr>
            <p:ph type="title" idx="3" hasCustomPrompt="1"/>
          </p:nvPr>
        </p:nvSpPr>
        <p:spPr>
          <a:xfrm>
            <a:off x="582650" y="1667500"/>
            <a:ext cx="1389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5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 name="Google Shape;47;p13"/>
          <p:cNvSpPr txBox="1">
            <a:spLocks noGrp="1"/>
          </p:cNvSpPr>
          <p:nvPr>
            <p:ph type="title" idx="4"/>
          </p:nvPr>
        </p:nvSpPr>
        <p:spPr>
          <a:xfrm>
            <a:off x="5875350" y="1682850"/>
            <a:ext cx="1985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 name="Google Shape;48;p13"/>
          <p:cNvSpPr txBox="1">
            <a:spLocks noGrp="1"/>
          </p:cNvSpPr>
          <p:nvPr>
            <p:ph type="subTitle" idx="5"/>
          </p:nvPr>
        </p:nvSpPr>
        <p:spPr>
          <a:xfrm>
            <a:off x="5875350" y="2315972"/>
            <a:ext cx="2552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49" name="Google Shape;49;p13"/>
          <p:cNvSpPr txBox="1">
            <a:spLocks noGrp="1"/>
          </p:cNvSpPr>
          <p:nvPr>
            <p:ph type="title" idx="6" hasCustomPrompt="1"/>
          </p:nvPr>
        </p:nvSpPr>
        <p:spPr>
          <a:xfrm>
            <a:off x="4485425" y="1667500"/>
            <a:ext cx="1389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5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 name="Google Shape;50;p13"/>
          <p:cNvSpPr txBox="1">
            <a:spLocks noGrp="1"/>
          </p:cNvSpPr>
          <p:nvPr>
            <p:ph type="title" idx="7"/>
          </p:nvPr>
        </p:nvSpPr>
        <p:spPr>
          <a:xfrm>
            <a:off x="1972675" y="3314221"/>
            <a:ext cx="1985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 name="Google Shape;51;p13"/>
          <p:cNvSpPr txBox="1">
            <a:spLocks noGrp="1"/>
          </p:cNvSpPr>
          <p:nvPr>
            <p:ph type="subTitle" idx="8"/>
          </p:nvPr>
        </p:nvSpPr>
        <p:spPr>
          <a:xfrm>
            <a:off x="1972675" y="3947343"/>
            <a:ext cx="2552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2" name="Google Shape;52;p13"/>
          <p:cNvSpPr txBox="1">
            <a:spLocks noGrp="1"/>
          </p:cNvSpPr>
          <p:nvPr>
            <p:ph type="title" idx="9" hasCustomPrompt="1"/>
          </p:nvPr>
        </p:nvSpPr>
        <p:spPr>
          <a:xfrm>
            <a:off x="582650" y="3298874"/>
            <a:ext cx="1389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5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3" name="Google Shape;53;p13"/>
          <p:cNvSpPr txBox="1">
            <a:spLocks noGrp="1"/>
          </p:cNvSpPr>
          <p:nvPr>
            <p:ph type="title" idx="13"/>
          </p:nvPr>
        </p:nvSpPr>
        <p:spPr>
          <a:xfrm>
            <a:off x="5875350" y="3314221"/>
            <a:ext cx="1985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4" name="Google Shape;54;p13"/>
          <p:cNvSpPr txBox="1">
            <a:spLocks noGrp="1"/>
          </p:cNvSpPr>
          <p:nvPr>
            <p:ph type="subTitle" idx="14"/>
          </p:nvPr>
        </p:nvSpPr>
        <p:spPr>
          <a:xfrm>
            <a:off x="5875350" y="3947343"/>
            <a:ext cx="2552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55" name="Google Shape;55;p13"/>
          <p:cNvSpPr txBox="1">
            <a:spLocks noGrp="1"/>
          </p:cNvSpPr>
          <p:nvPr>
            <p:ph type="title" idx="15" hasCustomPrompt="1"/>
          </p:nvPr>
        </p:nvSpPr>
        <p:spPr>
          <a:xfrm>
            <a:off x="4485425" y="3298874"/>
            <a:ext cx="1389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5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itle">
  <p:cSld name="CUSTOM_1">
    <p:spTree>
      <p:nvGrpSpPr>
        <p:cNvPr id="1" name="Shape 56"/>
        <p:cNvGrpSpPr/>
        <p:nvPr/>
      </p:nvGrpSpPr>
      <p:grpSpPr>
        <a:xfrm>
          <a:off x="0" y="0"/>
          <a:ext cx="0" cy="0"/>
          <a:chOff x="0" y="0"/>
          <a:chExt cx="0" cy="0"/>
        </a:xfrm>
      </p:grpSpPr>
      <p:sp>
        <p:nvSpPr>
          <p:cNvPr id="57" name="Google Shape;57;p14"/>
          <p:cNvSpPr/>
          <p:nvPr/>
        </p:nvSpPr>
        <p:spPr>
          <a:xfrm>
            <a:off x="454550" y="1883025"/>
            <a:ext cx="8278800" cy="2865300"/>
          </a:xfrm>
          <a:prstGeom prst="roundRect">
            <a:avLst>
              <a:gd name="adj" fmla="val 3352"/>
            </a:avLst>
          </a:prstGeom>
          <a:gradFill>
            <a:gsLst>
              <a:gs pos="0">
                <a:srgbClr val="000000">
                  <a:alpha val="0"/>
                </a:srgbClr>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txBox="1">
            <a:spLocks noGrp="1"/>
          </p:cNvSpPr>
          <p:nvPr>
            <p:ph type="title"/>
          </p:nvPr>
        </p:nvSpPr>
        <p:spPr>
          <a:xfrm>
            <a:off x="2716300" y="2095925"/>
            <a:ext cx="4992900" cy="1369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1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14"/>
          <p:cNvSpPr txBox="1">
            <a:spLocks noGrp="1"/>
          </p:cNvSpPr>
          <p:nvPr>
            <p:ph type="subTitle" idx="1"/>
          </p:nvPr>
        </p:nvSpPr>
        <p:spPr>
          <a:xfrm>
            <a:off x="1643400" y="3541275"/>
            <a:ext cx="58572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1753050" y="3294944"/>
            <a:ext cx="5637900" cy="29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2" name="Google Shape;62;p15"/>
          <p:cNvSpPr txBox="1">
            <a:spLocks noGrp="1"/>
          </p:cNvSpPr>
          <p:nvPr>
            <p:ph type="subTitle" idx="1"/>
          </p:nvPr>
        </p:nvSpPr>
        <p:spPr>
          <a:xfrm>
            <a:off x="1379550" y="1703638"/>
            <a:ext cx="6384900" cy="147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5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63"/>
        <p:cNvGrpSpPr/>
        <p:nvPr/>
      </p:nvGrpSpPr>
      <p:grpSpPr>
        <a:xfrm>
          <a:off x="0" y="0"/>
          <a:ext cx="0" cy="0"/>
          <a:chOff x="0" y="0"/>
          <a:chExt cx="0" cy="0"/>
        </a:xfrm>
      </p:grpSpPr>
      <p:sp>
        <p:nvSpPr>
          <p:cNvPr id="64" name="Google Shape;64;p16"/>
          <p:cNvSpPr txBox="1">
            <a:spLocks noGrp="1"/>
          </p:cNvSpPr>
          <p:nvPr>
            <p:ph type="body" idx="1"/>
          </p:nvPr>
        </p:nvSpPr>
        <p:spPr>
          <a:xfrm>
            <a:off x="719900" y="1228725"/>
            <a:ext cx="7704000" cy="34035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65" name="Google Shape;65;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
    <p:spTree>
      <p:nvGrpSpPr>
        <p:cNvPr id="1" name="Shape 66"/>
        <p:cNvGrpSpPr/>
        <p:nvPr/>
      </p:nvGrpSpPr>
      <p:grpSpPr>
        <a:xfrm>
          <a:off x="0" y="0"/>
          <a:ext cx="0" cy="0"/>
          <a:chOff x="0" y="0"/>
          <a:chExt cx="0" cy="0"/>
        </a:xfrm>
      </p:grpSpPr>
      <p:sp>
        <p:nvSpPr>
          <p:cNvPr id="67" name="Google Shape;67;p17"/>
          <p:cNvSpPr txBox="1">
            <a:spLocks noGrp="1"/>
          </p:cNvSpPr>
          <p:nvPr>
            <p:ph type="subTitle" idx="1"/>
          </p:nvPr>
        </p:nvSpPr>
        <p:spPr>
          <a:xfrm flipH="1">
            <a:off x="4836750" y="1917675"/>
            <a:ext cx="3222300" cy="12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 name="Google Shape;68;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s">
  <p:cSld name="CUSTOM_6">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937700" y="2448576"/>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 name="Google Shape;71;p18"/>
          <p:cNvSpPr txBox="1">
            <a:spLocks noGrp="1"/>
          </p:cNvSpPr>
          <p:nvPr>
            <p:ph type="subTitle" idx="1"/>
          </p:nvPr>
        </p:nvSpPr>
        <p:spPr>
          <a:xfrm>
            <a:off x="855500" y="3204050"/>
            <a:ext cx="2339700" cy="116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8"/>
          <p:cNvSpPr txBox="1">
            <a:spLocks noGrp="1"/>
          </p:cNvSpPr>
          <p:nvPr>
            <p:ph type="title" idx="2"/>
          </p:nvPr>
        </p:nvSpPr>
        <p:spPr>
          <a:xfrm>
            <a:off x="3484420" y="2448576"/>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 name="Google Shape;73;p18"/>
          <p:cNvSpPr txBox="1">
            <a:spLocks noGrp="1"/>
          </p:cNvSpPr>
          <p:nvPr>
            <p:ph type="subTitle" idx="3"/>
          </p:nvPr>
        </p:nvSpPr>
        <p:spPr>
          <a:xfrm>
            <a:off x="3402225" y="3204050"/>
            <a:ext cx="2339700" cy="116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8"/>
          <p:cNvSpPr txBox="1">
            <a:spLocks noGrp="1"/>
          </p:cNvSpPr>
          <p:nvPr>
            <p:ph type="title" idx="4"/>
          </p:nvPr>
        </p:nvSpPr>
        <p:spPr>
          <a:xfrm>
            <a:off x="6031147" y="2448576"/>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5" name="Google Shape;75;p18"/>
          <p:cNvSpPr txBox="1">
            <a:spLocks noGrp="1"/>
          </p:cNvSpPr>
          <p:nvPr>
            <p:ph type="subTitle" idx="5"/>
          </p:nvPr>
        </p:nvSpPr>
        <p:spPr>
          <a:xfrm>
            <a:off x="5949000" y="3204050"/>
            <a:ext cx="2339700" cy="116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6" name="Google Shape;76;p18"/>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s 2">
  <p:cSld name="CUSTOM_6_2">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879900" y="2651156"/>
            <a:ext cx="2175300" cy="40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9" name="Google Shape;79;p19"/>
          <p:cNvSpPr txBox="1">
            <a:spLocks noGrp="1"/>
          </p:cNvSpPr>
          <p:nvPr>
            <p:ph type="subTitle" idx="1"/>
          </p:nvPr>
        </p:nvSpPr>
        <p:spPr>
          <a:xfrm>
            <a:off x="879900" y="3063621"/>
            <a:ext cx="2175300" cy="61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19"/>
          <p:cNvSpPr txBox="1">
            <a:spLocks noGrp="1"/>
          </p:cNvSpPr>
          <p:nvPr>
            <p:ph type="title" idx="2"/>
          </p:nvPr>
        </p:nvSpPr>
        <p:spPr>
          <a:xfrm>
            <a:off x="3484350" y="2651156"/>
            <a:ext cx="2175300" cy="40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1" name="Google Shape;81;p19"/>
          <p:cNvSpPr txBox="1">
            <a:spLocks noGrp="1"/>
          </p:cNvSpPr>
          <p:nvPr>
            <p:ph type="subTitle" idx="3"/>
          </p:nvPr>
        </p:nvSpPr>
        <p:spPr>
          <a:xfrm>
            <a:off x="3484350" y="3063621"/>
            <a:ext cx="2175300" cy="61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 name="Google Shape;82;p19"/>
          <p:cNvSpPr txBox="1">
            <a:spLocks noGrp="1"/>
          </p:cNvSpPr>
          <p:nvPr>
            <p:ph type="title" idx="4"/>
          </p:nvPr>
        </p:nvSpPr>
        <p:spPr>
          <a:xfrm>
            <a:off x="6088800" y="2651156"/>
            <a:ext cx="2175300" cy="40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3" name="Google Shape;83;p19"/>
          <p:cNvSpPr txBox="1">
            <a:spLocks noGrp="1"/>
          </p:cNvSpPr>
          <p:nvPr>
            <p:ph type="subTitle" idx="5"/>
          </p:nvPr>
        </p:nvSpPr>
        <p:spPr>
          <a:xfrm>
            <a:off x="6088800" y="3063621"/>
            <a:ext cx="2175300" cy="61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9"/>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s 1">
  <p:cSld name="CUSTOM_6_1">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833150" y="1445850"/>
            <a:ext cx="238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7" name="Google Shape;87;p20"/>
          <p:cNvSpPr txBox="1">
            <a:spLocks noGrp="1"/>
          </p:cNvSpPr>
          <p:nvPr>
            <p:ph type="subTitle" idx="1"/>
          </p:nvPr>
        </p:nvSpPr>
        <p:spPr>
          <a:xfrm>
            <a:off x="937700" y="3630525"/>
            <a:ext cx="2175300" cy="61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20"/>
          <p:cNvSpPr txBox="1">
            <a:spLocks noGrp="1"/>
          </p:cNvSpPr>
          <p:nvPr>
            <p:ph type="title" idx="2"/>
          </p:nvPr>
        </p:nvSpPr>
        <p:spPr>
          <a:xfrm>
            <a:off x="3379875" y="1445850"/>
            <a:ext cx="238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9" name="Google Shape;89;p20"/>
          <p:cNvSpPr txBox="1">
            <a:spLocks noGrp="1"/>
          </p:cNvSpPr>
          <p:nvPr>
            <p:ph type="subTitle" idx="3"/>
          </p:nvPr>
        </p:nvSpPr>
        <p:spPr>
          <a:xfrm>
            <a:off x="3484425" y="3630525"/>
            <a:ext cx="2175300" cy="61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 name="Google Shape;90;p20"/>
          <p:cNvSpPr txBox="1">
            <a:spLocks noGrp="1"/>
          </p:cNvSpPr>
          <p:nvPr>
            <p:ph type="title" idx="4"/>
          </p:nvPr>
        </p:nvSpPr>
        <p:spPr>
          <a:xfrm>
            <a:off x="5926600" y="1445850"/>
            <a:ext cx="238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1" name="Google Shape;91;p20"/>
          <p:cNvSpPr txBox="1">
            <a:spLocks noGrp="1"/>
          </p:cNvSpPr>
          <p:nvPr>
            <p:ph type="subTitle" idx="5"/>
          </p:nvPr>
        </p:nvSpPr>
        <p:spPr>
          <a:xfrm>
            <a:off x="6031150" y="3630525"/>
            <a:ext cx="2175300" cy="61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20"/>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983400" y="2489600"/>
            <a:ext cx="4440600" cy="1330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983400" y="524625"/>
            <a:ext cx="4440600" cy="1406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9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3983400" y="3903600"/>
            <a:ext cx="3174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s">
  <p:cSld name="CUSTOM_5">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698619" y="1546925"/>
            <a:ext cx="24126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 name="Google Shape;95;p21"/>
          <p:cNvSpPr txBox="1">
            <a:spLocks noGrp="1"/>
          </p:cNvSpPr>
          <p:nvPr>
            <p:ph type="subTitle" idx="1"/>
          </p:nvPr>
        </p:nvSpPr>
        <p:spPr>
          <a:xfrm>
            <a:off x="1003719" y="2015038"/>
            <a:ext cx="21075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21"/>
          <p:cNvSpPr txBox="1">
            <a:spLocks noGrp="1"/>
          </p:cNvSpPr>
          <p:nvPr>
            <p:ph type="title" idx="2"/>
          </p:nvPr>
        </p:nvSpPr>
        <p:spPr>
          <a:xfrm>
            <a:off x="6008706" y="1546925"/>
            <a:ext cx="2415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7" name="Google Shape;97;p21"/>
          <p:cNvSpPr txBox="1">
            <a:spLocks noGrp="1"/>
          </p:cNvSpPr>
          <p:nvPr>
            <p:ph type="subTitle" idx="3"/>
          </p:nvPr>
        </p:nvSpPr>
        <p:spPr>
          <a:xfrm>
            <a:off x="6008706" y="2015038"/>
            <a:ext cx="2107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 name="Google Shape;98;p21"/>
          <p:cNvSpPr txBox="1">
            <a:spLocks noGrp="1"/>
          </p:cNvSpPr>
          <p:nvPr>
            <p:ph type="title" idx="4"/>
          </p:nvPr>
        </p:nvSpPr>
        <p:spPr>
          <a:xfrm>
            <a:off x="698619" y="3076650"/>
            <a:ext cx="24126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9" name="Google Shape;99;p21"/>
          <p:cNvSpPr txBox="1">
            <a:spLocks noGrp="1"/>
          </p:cNvSpPr>
          <p:nvPr>
            <p:ph type="subTitle" idx="5"/>
          </p:nvPr>
        </p:nvSpPr>
        <p:spPr>
          <a:xfrm>
            <a:off x="1003719" y="3544763"/>
            <a:ext cx="21075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21"/>
          <p:cNvSpPr txBox="1">
            <a:spLocks noGrp="1"/>
          </p:cNvSpPr>
          <p:nvPr>
            <p:ph type="title" idx="6"/>
          </p:nvPr>
        </p:nvSpPr>
        <p:spPr>
          <a:xfrm>
            <a:off x="6008706" y="3076650"/>
            <a:ext cx="2415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1" name="Google Shape;101;p21"/>
          <p:cNvSpPr txBox="1">
            <a:spLocks noGrp="1"/>
          </p:cNvSpPr>
          <p:nvPr>
            <p:ph type="subTitle" idx="7"/>
          </p:nvPr>
        </p:nvSpPr>
        <p:spPr>
          <a:xfrm>
            <a:off x="6008706" y="3544763"/>
            <a:ext cx="2107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21"/>
          <p:cNvSpPr txBox="1">
            <a:spLocks noGrp="1"/>
          </p:cNvSpPr>
          <p:nvPr>
            <p:ph type="title" idx="8"/>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s 1">
  <p:cSld name="CUSTOM_5_1">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1633805" y="1598700"/>
            <a:ext cx="2662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5" name="Google Shape;105;p22"/>
          <p:cNvSpPr txBox="1">
            <a:spLocks noGrp="1"/>
          </p:cNvSpPr>
          <p:nvPr>
            <p:ph type="subTitle" idx="1"/>
          </p:nvPr>
        </p:nvSpPr>
        <p:spPr>
          <a:xfrm>
            <a:off x="1633799" y="2032825"/>
            <a:ext cx="2662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22"/>
          <p:cNvSpPr txBox="1">
            <a:spLocks noGrp="1"/>
          </p:cNvSpPr>
          <p:nvPr>
            <p:ph type="title" idx="2"/>
          </p:nvPr>
        </p:nvSpPr>
        <p:spPr>
          <a:xfrm>
            <a:off x="5645780" y="1598700"/>
            <a:ext cx="2662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7" name="Google Shape;107;p22"/>
          <p:cNvSpPr txBox="1">
            <a:spLocks noGrp="1"/>
          </p:cNvSpPr>
          <p:nvPr>
            <p:ph type="subTitle" idx="3"/>
          </p:nvPr>
        </p:nvSpPr>
        <p:spPr>
          <a:xfrm>
            <a:off x="5645774" y="2032825"/>
            <a:ext cx="2662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22"/>
          <p:cNvSpPr txBox="1">
            <a:spLocks noGrp="1"/>
          </p:cNvSpPr>
          <p:nvPr>
            <p:ph type="title" idx="4"/>
          </p:nvPr>
        </p:nvSpPr>
        <p:spPr>
          <a:xfrm>
            <a:off x="1633805" y="3260700"/>
            <a:ext cx="2662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 name="Google Shape;109;p22"/>
          <p:cNvSpPr txBox="1">
            <a:spLocks noGrp="1"/>
          </p:cNvSpPr>
          <p:nvPr>
            <p:ph type="subTitle" idx="5"/>
          </p:nvPr>
        </p:nvSpPr>
        <p:spPr>
          <a:xfrm>
            <a:off x="1633799" y="3694825"/>
            <a:ext cx="2662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22"/>
          <p:cNvSpPr txBox="1">
            <a:spLocks noGrp="1"/>
          </p:cNvSpPr>
          <p:nvPr>
            <p:ph type="title" idx="6"/>
          </p:nvPr>
        </p:nvSpPr>
        <p:spPr>
          <a:xfrm>
            <a:off x="5645780" y="3260700"/>
            <a:ext cx="2662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1" name="Google Shape;111;p22"/>
          <p:cNvSpPr txBox="1">
            <a:spLocks noGrp="1"/>
          </p:cNvSpPr>
          <p:nvPr>
            <p:ph type="subTitle" idx="7"/>
          </p:nvPr>
        </p:nvSpPr>
        <p:spPr>
          <a:xfrm>
            <a:off x="5645774" y="3694825"/>
            <a:ext cx="2662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 name="Google Shape;112;p22"/>
          <p:cNvSpPr txBox="1">
            <a:spLocks noGrp="1"/>
          </p:cNvSpPr>
          <p:nvPr>
            <p:ph type="title" idx="8"/>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861799" y="1837437"/>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5" name="Google Shape;115;p23"/>
          <p:cNvSpPr txBox="1">
            <a:spLocks noGrp="1"/>
          </p:cNvSpPr>
          <p:nvPr>
            <p:ph type="subTitle" idx="1"/>
          </p:nvPr>
        </p:nvSpPr>
        <p:spPr>
          <a:xfrm>
            <a:off x="861799" y="228003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23"/>
          <p:cNvSpPr txBox="1">
            <a:spLocks noGrp="1"/>
          </p:cNvSpPr>
          <p:nvPr>
            <p:ph type="title" idx="2"/>
          </p:nvPr>
        </p:nvSpPr>
        <p:spPr>
          <a:xfrm>
            <a:off x="3579012" y="1837437"/>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7" name="Google Shape;117;p23"/>
          <p:cNvSpPr txBox="1">
            <a:spLocks noGrp="1"/>
          </p:cNvSpPr>
          <p:nvPr>
            <p:ph type="subTitle" idx="3"/>
          </p:nvPr>
        </p:nvSpPr>
        <p:spPr>
          <a:xfrm>
            <a:off x="3579012" y="228003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 name="Google Shape;118;p23"/>
          <p:cNvSpPr txBox="1">
            <a:spLocks noGrp="1"/>
          </p:cNvSpPr>
          <p:nvPr>
            <p:ph type="title" idx="4"/>
          </p:nvPr>
        </p:nvSpPr>
        <p:spPr>
          <a:xfrm>
            <a:off x="861799" y="3664437"/>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 name="Google Shape;119;p23"/>
          <p:cNvSpPr txBox="1">
            <a:spLocks noGrp="1"/>
          </p:cNvSpPr>
          <p:nvPr>
            <p:ph type="subTitle" idx="5"/>
          </p:nvPr>
        </p:nvSpPr>
        <p:spPr>
          <a:xfrm>
            <a:off x="861799" y="4100948"/>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 name="Google Shape;120;p23"/>
          <p:cNvSpPr txBox="1">
            <a:spLocks noGrp="1"/>
          </p:cNvSpPr>
          <p:nvPr>
            <p:ph type="title" idx="6"/>
          </p:nvPr>
        </p:nvSpPr>
        <p:spPr>
          <a:xfrm>
            <a:off x="3579012" y="3664437"/>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1" name="Google Shape;121;p23"/>
          <p:cNvSpPr txBox="1">
            <a:spLocks noGrp="1"/>
          </p:cNvSpPr>
          <p:nvPr>
            <p:ph type="subTitle" idx="7"/>
          </p:nvPr>
        </p:nvSpPr>
        <p:spPr>
          <a:xfrm>
            <a:off x="3579012" y="4100948"/>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 name="Google Shape;122;p23"/>
          <p:cNvSpPr txBox="1">
            <a:spLocks noGrp="1"/>
          </p:cNvSpPr>
          <p:nvPr>
            <p:ph type="title" idx="8"/>
          </p:nvPr>
        </p:nvSpPr>
        <p:spPr>
          <a:xfrm>
            <a:off x="6281400" y="1837437"/>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3" name="Google Shape;123;p23"/>
          <p:cNvSpPr txBox="1">
            <a:spLocks noGrp="1"/>
          </p:cNvSpPr>
          <p:nvPr>
            <p:ph type="subTitle" idx="9"/>
          </p:nvPr>
        </p:nvSpPr>
        <p:spPr>
          <a:xfrm>
            <a:off x="6281400" y="2280043"/>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23"/>
          <p:cNvSpPr txBox="1">
            <a:spLocks noGrp="1"/>
          </p:cNvSpPr>
          <p:nvPr>
            <p:ph type="title" idx="13"/>
          </p:nvPr>
        </p:nvSpPr>
        <p:spPr>
          <a:xfrm>
            <a:off x="6281400" y="3664438"/>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5" name="Google Shape;125;p23"/>
          <p:cNvSpPr txBox="1">
            <a:spLocks noGrp="1"/>
          </p:cNvSpPr>
          <p:nvPr>
            <p:ph type="subTitle" idx="14"/>
          </p:nvPr>
        </p:nvSpPr>
        <p:spPr>
          <a:xfrm>
            <a:off x="6281400" y="4100957"/>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 name="Google Shape;126;p23"/>
          <p:cNvSpPr txBox="1">
            <a:spLocks noGrp="1"/>
          </p:cNvSpPr>
          <p:nvPr>
            <p:ph type="title" idx="15"/>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7_1">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9" name="Google Shape;129;p24"/>
          <p:cNvSpPr txBox="1">
            <a:spLocks noGrp="1"/>
          </p:cNvSpPr>
          <p:nvPr>
            <p:ph type="title" idx="2" hasCustomPrompt="1"/>
          </p:nvPr>
        </p:nvSpPr>
        <p:spPr>
          <a:xfrm>
            <a:off x="1026251" y="1339388"/>
            <a:ext cx="2950200" cy="59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0" name="Google Shape;130;p24"/>
          <p:cNvSpPr txBox="1">
            <a:spLocks noGrp="1"/>
          </p:cNvSpPr>
          <p:nvPr>
            <p:ph type="subTitle" idx="1"/>
          </p:nvPr>
        </p:nvSpPr>
        <p:spPr>
          <a:xfrm>
            <a:off x="1235725" y="2168303"/>
            <a:ext cx="2531400" cy="52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4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31" name="Google Shape;131;p24"/>
          <p:cNvSpPr txBox="1">
            <a:spLocks noGrp="1"/>
          </p:cNvSpPr>
          <p:nvPr>
            <p:ph type="title" idx="3" hasCustomPrompt="1"/>
          </p:nvPr>
        </p:nvSpPr>
        <p:spPr>
          <a:xfrm>
            <a:off x="5167463" y="1339388"/>
            <a:ext cx="2950200" cy="59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2" name="Google Shape;132;p24"/>
          <p:cNvSpPr txBox="1">
            <a:spLocks noGrp="1"/>
          </p:cNvSpPr>
          <p:nvPr>
            <p:ph type="subTitle" idx="4"/>
          </p:nvPr>
        </p:nvSpPr>
        <p:spPr>
          <a:xfrm>
            <a:off x="5376976" y="2168303"/>
            <a:ext cx="2531400" cy="52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4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33" name="Google Shape;133;p24"/>
          <p:cNvSpPr txBox="1">
            <a:spLocks noGrp="1"/>
          </p:cNvSpPr>
          <p:nvPr>
            <p:ph type="title" idx="5" hasCustomPrompt="1"/>
          </p:nvPr>
        </p:nvSpPr>
        <p:spPr>
          <a:xfrm>
            <a:off x="1026251" y="3136425"/>
            <a:ext cx="2950200" cy="59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4" name="Google Shape;134;p24"/>
          <p:cNvSpPr txBox="1">
            <a:spLocks noGrp="1"/>
          </p:cNvSpPr>
          <p:nvPr>
            <p:ph type="subTitle" idx="6"/>
          </p:nvPr>
        </p:nvSpPr>
        <p:spPr>
          <a:xfrm>
            <a:off x="1235725" y="3947153"/>
            <a:ext cx="2531400" cy="52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4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35" name="Google Shape;135;p24"/>
          <p:cNvSpPr txBox="1">
            <a:spLocks noGrp="1"/>
          </p:cNvSpPr>
          <p:nvPr>
            <p:ph type="title" idx="7" hasCustomPrompt="1"/>
          </p:nvPr>
        </p:nvSpPr>
        <p:spPr>
          <a:xfrm>
            <a:off x="5167463" y="3136425"/>
            <a:ext cx="2950200" cy="59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6" name="Google Shape;136;p24"/>
          <p:cNvSpPr txBox="1">
            <a:spLocks noGrp="1"/>
          </p:cNvSpPr>
          <p:nvPr>
            <p:ph type="subTitle" idx="8"/>
          </p:nvPr>
        </p:nvSpPr>
        <p:spPr>
          <a:xfrm>
            <a:off x="5376912" y="3947153"/>
            <a:ext cx="2531400" cy="52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4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ONE_COLUMN_TEXT_1">
    <p:spTree>
      <p:nvGrpSpPr>
        <p:cNvPr id="1" name="Shape 137"/>
        <p:cNvGrpSpPr/>
        <p:nvPr/>
      </p:nvGrpSpPr>
      <p:grpSpPr>
        <a:xfrm>
          <a:off x="0" y="0"/>
          <a:ext cx="0" cy="0"/>
          <a:chOff x="0" y="0"/>
          <a:chExt cx="0" cy="0"/>
        </a:xfrm>
      </p:grpSpPr>
      <p:sp>
        <p:nvSpPr>
          <p:cNvPr id="138" name="Google Shape;138;p25"/>
          <p:cNvSpPr txBox="1">
            <a:spLocks noGrp="1"/>
          </p:cNvSpPr>
          <p:nvPr>
            <p:ph type="subTitle" idx="1"/>
          </p:nvPr>
        </p:nvSpPr>
        <p:spPr>
          <a:xfrm>
            <a:off x="720000" y="1308275"/>
            <a:ext cx="6606000" cy="185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AutoNum type="arabicPeriod"/>
              <a:defRPr sz="1400"/>
            </a:lvl1pPr>
            <a:lvl2pPr lvl="1" algn="ctr" rtl="0">
              <a:lnSpc>
                <a:spcPct val="100000"/>
              </a:lnSpc>
              <a:spcBef>
                <a:spcPts val="0"/>
              </a:spcBef>
              <a:spcAft>
                <a:spcPts val="0"/>
              </a:spcAft>
              <a:buClr>
                <a:srgbClr val="999999"/>
              </a:buClr>
              <a:buSzPts val="800"/>
              <a:buFont typeface="Open Sans"/>
              <a:buAutoNum type="alphaLcPeriod"/>
              <a:defRPr/>
            </a:lvl2pPr>
            <a:lvl3pPr lvl="2" algn="ctr" rtl="0">
              <a:lnSpc>
                <a:spcPct val="100000"/>
              </a:lnSpc>
              <a:spcBef>
                <a:spcPts val="1600"/>
              </a:spcBef>
              <a:spcAft>
                <a:spcPts val="0"/>
              </a:spcAft>
              <a:buClr>
                <a:srgbClr val="999999"/>
              </a:buClr>
              <a:buSzPts val="800"/>
              <a:buFont typeface="Open Sans"/>
              <a:buAutoNum type="romanLcPeriod"/>
              <a:defRPr/>
            </a:lvl3pPr>
            <a:lvl4pPr lvl="3" algn="ctr" rtl="0">
              <a:lnSpc>
                <a:spcPct val="100000"/>
              </a:lnSpc>
              <a:spcBef>
                <a:spcPts val="1600"/>
              </a:spcBef>
              <a:spcAft>
                <a:spcPts val="0"/>
              </a:spcAft>
              <a:buClr>
                <a:srgbClr val="999999"/>
              </a:buClr>
              <a:buSzPts val="800"/>
              <a:buFont typeface="Open Sans"/>
              <a:buAutoNum type="arabicPeriod"/>
              <a:defRPr/>
            </a:lvl4pPr>
            <a:lvl5pPr lvl="4" algn="ctr" rtl="0">
              <a:lnSpc>
                <a:spcPct val="100000"/>
              </a:lnSpc>
              <a:spcBef>
                <a:spcPts val="1600"/>
              </a:spcBef>
              <a:spcAft>
                <a:spcPts val="0"/>
              </a:spcAft>
              <a:buClr>
                <a:srgbClr val="999999"/>
              </a:buClr>
              <a:buSzPts val="1200"/>
              <a:buFont typeface="Open Sans"/>
              <a:buAutoNum type="alphaLcPeriod"/>
              <a:defRPr/>
            </a:lvl5pPr>
            <a:lvl6pPr lvl="5" algn="ctr" rtl="0">
              <a:lnSpc>
                <a:spcPct val="100000"/>
              </a:lnSpc>
              <a:spcBef>
                <a:spcPts val="1600"/>
              </a:spcBef>
              <a:spcAft>
                <a:spcPts val="0"/>
              </a:spcAft>
              <a:buClr>
                <a:srgbClr val="999999"/>
              </a:buClr>
              <a:buSzPts val="1200"/>
              <a:buFont typeface="Open Sans"/>
              <a:buAutoNum type="romanLcPeriod"/>
              <a:defRPr/>
            </a:lvl6pPr>
            <a:lvl7pPr lvl="6" algn="ctr" rtl="0">
              <a:lnSpc>
                <a:spcPct val="100000"/>
              </a:lnSpc>
              <a:spcBef>
                <a:spcPts val="1600"/>
              </a:spcBef>
              <a:spcAft>
                <a:spcPts val="0"/>
              </a:spcAft>
              <a:buClr>
                <a:srgbClr val="999999"/>
              </a:buClr>
              <a:buSzPts val="700"/>
              <a:buFont typeface="Open Sans"/>
              <a:buAutoNum type="arabicPeriod"/>
              <a:defRPr/>
            </a:lvl7pPr>
            <a:lvl8pPr lvl="7" algn="ctr" rtl="0">
              <a:lnSpc>
                <a:spcPct val="100000"/>
              </a:lnSpc>
              <a:spcBef>
                <a:spcPts val="1600"/>
              </a:spcBef>
              <a:spcAft>
                <a:spcPts val="0"/>
              </a:spcAft>
              <a:buClr>
                <a:srgbClr val="999999"/>
              </a:buClr>
              <a:buSzPts val="700"/>
              <a:buFont typeface="Open Sans"/>
              <a:buAutoNum type="alphaLcPeriod"/>
              <a:defRPr/>
            </a:lvl8pPr>
            <a:lvl9pPr lvl="8" algn="ctr" rtl="0">
              <a:lnSpc>
                <a:spcPct val="100000"/>
              </a:lnSpc>
              <a:spcBef>
                <a:spcPts val="1600"/>
              </a:spcBef>
              <a:spcAft>
                <a:spcPts val="1600"/>
              </a:spcAft>
              <a:buClr>
                <a:srgbClr val="999999"/>
              </a:buClr>
              <a:buSzPts val="600"/>
              <a:buFont typeface="Open Sans"/>
              <a:buAutoNum type="romanLcPeriod"/>
              <a:defRPr/>
            </a:lvl9pPr>
          </a:lstStyle>
          <a:p>
            <a:endParaRPr/>
          </a:p>
        </p:txBody>
      </p:sp>
      <p:sp>
        <p:nvSpPr>
          <p:cNvPr id="139" name="Google Shape;139;p2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2424600" y="507223"/>
            <a:ext cx="4294800" cy="105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26"/>
          <p:cNvSpPr txBox="1">
            <a:spLocks noGrp="1"/>
          </p:cNvSpPr>
          <p:nvPr>
            <p:ph type="subTitle" idx="1"/>
          </p:nvPr>
        </p:nvSpPr>
        <p:spPr>
          <a:xfrm>
            <a:off x="2854650" y="1558696"/>
            <a:ext cx="3434700" cy="13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3" name="Google Shape;143;p26"/>
          <p:cNvSpPr txBox="1"/>
          <p:nvPr/>
        </p:nvSpPr>
        <p:spPr>
          <a:xfrm>
            <a:off x="2378550" y="3566516"/>
            <a:ext cx="43869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Lato"/>
                <a:ea typeface="Lato"/>
                <a:cs typeface="Lato"/>
                <a:sym typeface="Lato"/>
              </a:rPr>
              <a:t>CREDITS: This presentation template was created by </a:t>
            </a:r>
            <a:r>
              <a:rPr lang="en" sz="1000">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000">
                <a:solidFill>
                  <a:schemeClr val="dk1"/>
                </a:solidFill>
                <a:latin typeface="Lato"/>
                <a:ea typeface="Lato"/>
                <a:cs typeface="Lato"/>
                <a:sym typeface="Lato"/>
              </a:rPr>
              <a:t>, including icons by </a:t>
            </a:r>
            <a:r>
              <a:rPr lang="en" sz="1000">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000">
                <a:solidFill>
                  <a:schemeClr val="dk1"/>
                </a:solidFill>
                <a:latin typeface="Lato"/>
                <a:ea typeface="Lato"/>
                <a:cs typeface="Lato"/>
                <a:sym typeface="Lato"/>
              </a:rPr>
              <a:t> and infographics &amp; images by </a:t>
            </a:r>
            <a:r>
              <a:rPr lang="en" sz="1000">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000">
              <a:solidFill>
                <a:schemeClr val="dk1"/>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3_1">
    <p:spTree>
      <p:nvGrpSpPr>
        <p:cNvPr id="1" name="Shape 14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 name="Google Shape;17;p4"/>
          <p:cNvSpPr txBox="1">
            <a:spLocks noGrp="1"/>
          </p:cNvSpPr>
          <p:nvPr>
            <p:ph type="body" idx="1"/>
          </p:nvPr>
        </p:nvSpPr>
        <p:spPr>
          <a:xfrm>
            <a:off x="720000" y="1287725"/>
            <a:ext cx="7704000" cy="3344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4990513" y="2464352"/>
            <a:ext cx="3246600" cy="46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ungee"/>
              <a:buNone/>
              <a:defRPr sz="2500">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ungee"/>
              <a:buNone/>
              <a:defRPr sz="2500">
                <a:latin typeface="Bungee"/>
                <a:ea typeface="Bungee"/>
                <a:cs typeface="Bungee"/>
                <a:sym typeface="Bungee"/>
              </a:defRPr>
            </a:lvl2pPr>
            <a:lvl3pPr lvl="2" algn="ctr" rtl="0">
              <a:lnSpc>
                <a:spcPct val="100000"/>
              </a:lnSpc>
              <a:spcBef>
                <a:spcPts val="0"/>
              </a:spcBef>
              <a:spcAft>
                <a:spcPts val="0"/>
              </a:spcAft>
              <a:buSzPts val="2500"/>
              <a:buFont typeface="Bungee"/>
              <a:buNone/>
              <a:defRPr sz="2500">
                <a:latin typeface="Bungee"/>
                <a:ea typeface="Bungee"/>
                <a:cs typeface="Bungee"/>
                <a:sym typeface="Bungee"/>
              </a:defRPr>
            </a:lvl3pPr>
            <a:lvl4pPr lvl="3" algn="ctr" rtl="0">
              <a:lnSpc>
                <a:spcPct val="100000"/>
              </a:lnSpc>
              <a:spcBef>
                <a:spcPts val="0"/>
              </a:spcBef>
              <a:spcAft>
                <a:spcPts val="0"/>
              </a:spcAft>
              <a:buSzPts val="2500"/>
              <a:buFont typeface="Bungee"/>
              <a:buNone/>
              <a:defRPr sz="2500">
                <a:latin typeface="Bungee"/>
                <a:ea typeface="Bungee"/>
                <a:cs typeface="Bungee"/>
                <a:sym typeface="Bungee"/>
              </a:defRPr>
            </a:lvl4pPr>
            <a:lvl5pPr lvl="4" algn="ctr" rtl="0">
              <a:lnSpc>
                <a:spcPct val="100000"/>
              </a:lnSpc>
              <a:spcBef>
                <a:spcPts val="0"/>
              </a:spcBef>
              <a:spcAft>
                <a:spcPts val="0"/>
              </a:spcAft>
              <a:buSzPts val="2500"/>
              <a:buFont typeface="Bungee"/>
              <a:buNone/>
              <a:defRPr sz="2500">
                <a:latin typeface="Bungee"/>
                <a:ea typeface="Bungee"/>
                <a:cs typeface="Bungee"/>
                <a:sym typeface="Bungee"/>
              </a:defRPr>
            </a:lvl5pPr>
            <a:lvl6pPr lvl="5" algn="ctr" rtl="0">
              <a:lnSpc>
                <a:spcPct val="100000"/>
              </a:lnSpc>
              <a:spcBef>
                <a:spcPts val="0"/>
              </a:spcBef>
              <a:spcAft>
                <a:spcPts val="0"/>
              </a:spcAft>
              <a:buSzPts val="2500"/>
              <a:buFont typeface="Bungee"/>
              <a:buNone/>
              <a:defRPr sz="2500">
                <a:latin typeface="Bungee"/>
                <a:ea typeface="Bungee"/>
                <a:cs typeface="Bungee"/>
                <a:sym typeface="Bungee"/>
              </a:defRPr>
            </a:lvl6pPr>
            <a:lvl7pPr lvl="6" algn="ctr" rtl="0">
              <a:lnSpc>
                <a:spcPct val="100000"/>
              </a:lnSpc>
              <a:spcBef>
                <a:spcPts val="0"/>
              </a:spcBef>
              <a:spcAft>
                <a:spcPts val="0"/>
              </a:spcAft>
              <a:buSzPts val="2500"/>
              <a:buFont typeface="Bungee"/>
              <a:buNone/>
              <a:defRPr sz="2500">
                <a:latin typeface="Bungee"/>
                <a:ea typeface="Bungee"/>
                <a:cs typeface="Bungee"/>
                <a:sym typeface="Bungee"/>
              </a:defRPr>
            </a:lvl7pPr>
            <a:lvl8pPr lvl="7" algn="ctr" rtl="0">
              <a:lnSpc>
                <a:spcPct val="100000"/>
              </a:lnSpc>
              <a:spcBef>
                <a:spcPts val="0"/>
              </a:spcBef>
              <a:spcAft>
                <a:spcPts val="0"/>
              </a:spcAft>
              <a:buSzPts val="2500"/>
              <a:buFont typeface="Bungee"/>
              <a:buNone/>
              <a:defRPr sz="2500">
                <a:latin typeface="Bungee"/>
                <a:ea typeface="Bungee"/>
                <a:cs typeface="Bungee"/>
                <a:sym typeface="Bungee"/>
              </a:defRPr>
            </a:lvl8pPr>
            <a:lvl9pPr lvl="8" algn="ctr" rtl="0">
              <a:lnSpc>
                <a:spcPct val="100000"/>
              </a:lnSpc>
              <a:spcBef>
                <a:spcPts val="0"/>
              </a:spcBef>
              <a:spcAft>
                <a:spcPts val="0"/>
              </a:spcAft>
              <a:buSzPts val="2500"/>
              <a:buFont typeface="Bungee"/>
              <a:buNone/>
              <a:defRPr sz="2500">
                <a:latin typeface="Bungee"/>
                <a:ea typeface="Bungee"/>
                <a:cs typeface="Bungee"/>
                <a:sym typeface="Bungee"/>
              </a:defRPr>
            </a:lvl9pPr>
          </a:lstStyle>
          <a:p>
            <a:endParaRPr/>
          </a:p>
        </p:txBody>
      </p:sp>
      <p:sp>
        <p:nvSpPr>
          <p:cNvPr id="20" name="Google Shape;20;p5"/>
          <p:cNvSpPr txBox="1">
            <a:spLocks noGrp="1"/>
          </p:cNvSpPr>
          <p:nvPr>
            <p:ph type="subTitle" idx="2"/>
          </p:nvPr>
        </p:nvSpPr>
        <p:spPr>
          <a:xfrm>
            <a:off x="4990513" y="2916450"/>
            <a:ext cx="3246600" cy="95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5"/>
          <p:cNvSpPr txBox="1">
            <a:spLocks noGrp="1"/>
          </p:cNvSpPr>
          <p:nvPr>
            <p:ph type="subTitle" idx="3"/>
          </p:nvPr>
        </p:nvSpPr>
        <p:spPr>
          <a:xfrm flipH="1">
            <a:off x="906888" y="2464352"/>
            <a:ext cx="3246600" cy="46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ungee"/>
              <a:buNone/>
              <a:defRPr sz="2500">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ungee"/>
              <a:buNone/>
              <a:defRPr sz="2500">
                <a:latin typeface="Bungee"/>
                <a:ea typeface="Bungee"/>
                <a:cs typeface="Bungee"/>
                <a:sym typeface="Bungee"/>
              </a:defRPr>
            </a:lvl2pPr>
            <a:lvl3pPr lvl="2" algn="ctr" rtl="0">
              <a:lnSpc>
                <a:spcPct val="100000"/>
              </a:lnSpc>
              <a:spcBef>
                <a:spcPts val="0"/>
              </a:spcBef>
              <a:spcAft>
                <a:spcPts val="0"/>
              </a:spcAft>
              <a:buSzPts val="2500"/>
              <a:buFont typeface="Bungee"/>
              <a:buNone/>
              <a:defRPr sz="2500">
                <a:latin typeface="Bungee"/>
                <a:ea typeface="Bungee"/>
                <a:cs typeface="Bungee"/>
                <a:sym typeface="Bungee"/>
              </a:defRPr>
            </a:lvl3pPr>
            <a:lvl4pPr lvl="3" algn="ctr" rtl="0">
              <a:lnSpc>
                <a:spcPct val="100000"/>
              </a:lnSpc>
              <a:spcBef>
                <a:spcPts val="0"/>
              </a:spcBef>
              <a:spcAft>
                <a:spcPts val="0"/>
              </a:spcAft>
              <a:buSzPts val="2500"/>
              <a:buFont typeface="Bungee"/>
              <a:buNone/>
              <a:defRPr sz="2500">
                <a:latin typeface="Bungee"/>
                <a:ea typeface="Bungee"/>
                <a:cs typeface="Bungee"/>
                <a:sym typeface="Bungee"/>
              </a:defRPr>
            </a:lvl4pPr>
            <a:lvl5pPr lvl="4" algn="ctr" rtl="0">
              <a:lnSpc>
                <a:spcPct val="100000"/>
              </a:lnSpc>
              <a:spcBef>
                <a:spcPts val="0"/>
              </a:spcBef>
              <a:spcAft>
                <a:spcPts val="0"/>
              </a:spcAft>
              <a:buSzPts val="2500"/>
              <a:buFont typeface="Bungee"/>
              <a:buNone/>
              <a:defRPr sz="2500">
                <a:latin typeface="Bungee"/>
                <a:ea typeface="Bungee"/>
                <a:cs typeface="Bungee"/>
                <a:sym typeface="Bungee"/>
              </a:defRPr>
            </a:lvl5pPr>
            <a:lvl6pPr lvl="5" algn="ctr" rtl="0">
              <a:lnSpc>
                <a:spcPct val="100000"/>
              </a:lnSpc>
              <a:spcBef>
                <a:spcPts val="0"/>
              </a:spcBef>
              <a:spcAft>
                <a:spcPts val="0"/>
              </a:spcAft>
              <a:buSzPts val="2500"/>
              <a:buFont typeface="Bungee"/>
              <a:buNone/>
              <a:defRPr sz="2500">
                <a:latin typeface="Bungee"/>
                <a:ea typeface="Bungee"/>
                <a:cs typeface="Bungee"/>
                <a:sym typeface="Bungee"/>
              </a:defRPr>
            </a:lvl6pPr>
            <a:lvl7pPr lvl="6" algn="ctr" rtl="0">
              <a:lnSpc>
                <a:spcPct val="100000"/>
              </a:lnSpc>
              <a:spcBef>
                <a:spcPts val="0"/>
              </a:spcBef>
              <a:spcAft>
                <a:spcPts val="0"/>
              </a:spcAft>
              <a:buSzPts val="2500"/>
              <a:buFont typeface="Bungee"/>
              <a:buNone/>
              <a:defRPr sz="2500">
                <a:latin typeface="Bungee"/>
                <a:ea typeface="Bungee"/>
                <a:cs typeface="Bungee"/>
                <a:sym typeface="Bungee"/>
              </a:defRPr>
            </a:lvl7pPr>
            <a:lvl8pPr lvl="7" algn="ctr" rtl="0">
              <a:lnSpc>
                <a:spcPct val="100000"/>
              </a:lnSpc>
              <a:spcBef>
                <a:spcPts val="0"/>
              </a:spcBef>
              <a:spcAft>
                <a:spcPts val="0"/>
              </a:spcAft>
              <a:buSzPts val="2500"/>
              <a:buFont typeface="Bungee"/>
              <a:buNone/>
              <a:defRPr sz="2500">
                <a:latin typeface="Bungee"/>
                <a:ea typeface="Bungee"/>
                <a:cs typeface="Bungee"/>
                <a:sym typeface="Bungee"/>
              </a:defRPr>
            </a:lvl8pPr>
            <a:lvl9pPr lvl="8" algn="ctr" rtl="0">
              <a:lnSpc>
                <a:spcPct val="100000"/>
              </a:lnSpc>
              <a:spcBef>
                <a:spcPts val="0"/>
              </a:spcBef>
              <a:spcAft>
                <a:spcPts val="0"/>
              </a:spcAft>
              <a:buSzPts val="2500"/>
              <a:buFont typeface="Bungee"/>
              <a:buNone/>
              <a:defRPr sz="2500">
                <a:latin typeface="Bungee"/>
                <a:ea typeface="Bungee"/>
                <a:cs typeface="Bungee"/>
                <a:sym typeface="Bungee"/>
              </a:defRPr>
            </a:lvl9pPr>
          </a:lstStyle>
          <a:p>
            <a:endParaRPr/>
          </a:p>
        </p:txBody>
      </p:sp>
      <p:sp>
        <p:nvSpPr>
          <p:cNvPr id="22" name="Google Shape;22;p5"/>
          <p:cNvSpPr txBox="1">
            <a:spLocks noGrp="1"/>
          </p:cNvSpPr>
          <p:nvPr>
            <p:ph type="subTitle" idx="4"/>
          </p:nvPr>
        </p:nvSpPr>
        <p:spPr>
          <a:xfrm flipH="1">
            <a:off x="906888" y="2916450"/>
            <a:ext cx="3246600" cy="95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a:off x="720000" y="1308275"/>
            <a:ext cx="6606000" cy="185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AutoNum type="arabicPeriod"/>
              <a:defRPr sz="1400"/>
            </a:lvl1pPr>
            <a:lvl2pPr lvl="1" algn="ctr" rtl="0">
              <a:lnSpc>
                <a:spcPct val="100000"/>
              </a:lnSpc>
              <a:spcBef>
                <a:spcPts val="0"/>
              </a:spcBef>
              <a:spcAft>
                <a:spcPts val="0"/>
              </a:spcAft>
              <a:buClr>
                <a:srgbClr val="999999"/>
              </a:buClr>
              <a:buSzPts val="800"/>
              <a:buFont typeface="Open Sans"/>
              <a:buAutoNum type="alphaLcPeriod"/>
              <a:defRPr/>
            </a:lvl2pPr>
            <a:lvl3pPr lvl="2" algn="ctr" rtl="0">
              <a:lnSpc>
                <a:spcPct val="100000"/>
              </a:lnSpc>
              <a:spcBef>
                <a:spcPts val="1600"/>
              </a:spcBef>
              <a:spcAft>
                <a:spcPts val="0"/>
              </a:spcAft>
              <a:buClr>
                <a:srgbClr val="999999"/>
              </a:buClr>
              <a:buSzPts val="800"/>
              <a:buFont typeface="Open Sans"/>
              <a:buAutoNum type="romanLcPeriod"/>
              <a:defRPr/>
            </a:lvl3pPr>
            <a:lvl4pPr lvl="3" algn="ctr" rtl="0">
              <a:lnSpc>
                <a:spcPct val="100000"/>
              </a:lnSpc>
              <a:spcBef>
                <a:spcPts val="1600"/>
              </a:spcBef>
              <a:spcAft>
                <a:spcPts val="0"/>
              </a:spcAft>
              <a:buClr>
                <a:srgbClr val="999999"/>
              </a:buClr>
              <a:buSzPts val="800"/>
              <a:buFont typeface="Open Sans"/>
              <a:buAutoNum type="arabicPeriod"/>
              <a:defRPr/>
            </a:lvl4pPr>
            <a:lvl5pPr lvl="4" algn="ctr" rtl="0">
              <a:lnSpc>
                <a:spcPct val="100000"/>
              </a:lnSpc>
              <a:spcBef>
                <a:spcPts val="1600"/>
              </a:spcBef>
              <a:spcAft>
                <a:spcPts val="0"/>
              </a:spcAft>
              <a:buClr>
                <a:srgbClr val="999999"/>
              </a:buClr>
              <a:buSzPts val="1200"/>
              <a:buFont typeface="Open Sans"/>
              <a:buAutoNum type="alphaLcPeriod"/>
              <a:defRPr/>
            </a:lvl5pPr>
            <a:lvl6pPr lvl="5" algn="ctr" rtl="0">
              <a:lnSpc>
                <a:spcPct val="100000"/>
              </a:lnSpc>
              <a:spcBef>
                <a:spcPts val="1600"/>
              </a:spcBef>
              <a:spcAft>
                <a:spcPts val="0"/>
              </a:spcAft>
              <a:buClr>
                <a:srgbClr val="999999"/>
              </a:buClr>
              <a:buSzPts val="1200"/>
              <a:buFont typeface="Open Sans"/>
              <a:buAutoNum type="romanLcPeriod"/>
              <a:defRPr/>
            </a:lvl6pPr>
            <a:lvl7pPr lvl="6" algn="ctr" rtl="0">
              <a:lnSpc>
                <a:spcPct val="100000"/>
              </a:lnSpc>
              <a:spcBef>
                <a:spcPts val="1600"/>
              </a:spcBef>
              <a:spcAft>
                <a:spcPts val="0"/>
              </a:spcAft>
              <a:buClr>
                <a:srgbClr val="999999"/>
              </a:buClr>
              <a:buSzPts val="700"/>
              <a:buFont typeface="Open Sans"/>
              <a:buAutoNum type="arabicPeriod"/>
              <a:defRPr/>
            </a:lvl7pPr>
            <a:lvl8pPr lvl="7" algn="ctr" rtl="0">
              <a:lnSpc>
                <a:spcPct val="100000"/>
              </a:lnSpc>
              <a:spcBef>
                <a:spcPts val="1600"/>
              </a:spcBef>
              <a:spcAft>
                <a:spcPts val="0"/>
              </a:spcAft>
              <a:buClr>
                <a:srgbClr val="999999"/>
              </a:buClr>
              <a:buSzPts val="700"/>
              <a:buFont typeface="Open Sans"/>
              <a:buAutoNum type="alphaLcPeriod"/>
              <a:defRPr/>
            </a:lvl8pPr>
            <a:lvl9pPr lvl="8" algn="ctr" rtl="0">
              <a:lnSpc>
                <a:spcPct val="100000"/>
              </a:lnSpc>
              <a:spcBef>
                <a:spcPts val="1600"/>
              </a:spcBef>
              <a:spcAft>
                <a:spcPts val="1600"/>
              </a:spcAft>
              <a:buClr>
                <a:srgbClr val="999999"/>
              </a:buClr>
              <a:buSzPts val="600"/>
              <a:buFont typeface="Open Sans"/>
              <a:buAutoNum type="romanLcPeriod"/>
              <a:defRPr/>
            </a:lvl9pPr>
          </a:lstStyle>
          <a:p>
            <a:endParaRPr/>
          </a:p>
        </p:txBody>
      </p:sp>
      <p:sp>
        <p:nvSpPr>
          <p:cNvPr id="28" name="Google Shape;28;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p:nvPr/>
        </p:nvSpPr>
        <p:spPr>
          <a:xfrm>
            <a:off x="454550" y="1883025"/>
            <a:ext cx="8255100" cy="2865300"/>
          </a:xfrm>
          <a:prstGeom prst="roundRect">
            <a:avLst>
              <a:gd name="adj" fmla="val 3352"/>
            </a:avLst>
          </a:prstGeom>
          <a:gradFill>
            <a:gsLst>
              <a:gs pos="0">
                <a:srgbClr val="000000">
                  <a:alpha val="0"/>
                </a:srgbClr>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8"/>
          <p:cNvSpPr txBox="1">
            <a:spLocks noGrp="1"/>
          </p:cNvSpPr>
          <p:nvPr>
            <p:ph type="title"/>
          </p:nvPr>
        </p:nvSpPr>
        <p:spPr>
          <a:xfrm flipH="1">
            <a:off x="2348238" y="2691005"/>
            <a:ext cx="4447500" cy="19260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chemeClr val="lt1"/>
              </a:buClr>
              <a:buSzPts val="4800"/>
              <a:buNone/>
              <a:defRPr sz="8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20000" y="1221150"/>
            <a:ext cx="42681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 name="Google Shape;34;p9"/>
          <p:cNvSpPr txBox="1">
            <a:spLocks noGrp="1"/>
          </p:cNvSpPr>
          <p:nvPr>
            <p:ph type="subTitle" idx="1"/>
          </p:nvPr>
        </p:nvSpPr>
        <p:spPr>
          <a:xfrm>
            <a:off x="720000" y="2240565"/>
            <a:ext cx="4268100" cy="16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720000" y="1174050"/>
            <a:ext cx="4460400" cy="101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ctrTitle"/>
          </p:nvPr>
        </p:nvSpPr>
        <p:spPr>
          <a:xfrm>
            <a:off x="653450" y="1767862"/>
            <a:ext cx="3910500" cy="1857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500"/>
              <a:t>Multichannel Retail Store Analysis</a:t>
            </a:r>
            <a:endParaRPr sz="3000">
              <a:latin typeface="Poppins ExtraBold"/>
              <a:ea typeface="Poppins ExtraBold"/>
              <a:cs typeface="Poppins ExtraBold"/>
              <a:sym typeface="Poppins ExtraBold"/>
            </a:endParaRPr>
          </a:p>
        </p:txBody>
      </p:sp>
      <p:grpSp>
        <p:nvGrpSpPr>
          <p:cNvPr id="151" name="Google Shape;151;p28"/>
          <p:cNvGrpSpPr/>
          <p:nvPr/>
        </p:nvGrpSpPr>
        <p:grpSpPr>
          <a:xfrm>
            <a:off x="3891533" y="1003101"/>
            <a:ext cx="592047" cy="592047"/>
            <a:chOff x="2679050" y="725275"/>
            <a:chExt cx="710400" cy="710400"/>
          </a:xfrm>
        </p:grpSpPr>
        <p:sp>
          <p:nvSpPr>
            <p:cNvPr id="152" name="Google Shape;152;p28"/>
            <p:cNvSpPr/>
            <p:nvPr/>
          </p:nvSpPr>
          <p:spPr>
            <a:xfrm>
              <a:off x="2679050" y="725275"/>
              <a:ext cx="710400" cy="710400"/>
            </a:xfrm>
            <a:prstGeom prst="blockArc">
              <a:avLst>
                <a:gd name="adj1" fmla="val 232"/>
                <a:gd name="adj2" fmla="val 16200929"/>
                <a:gd name="adj3" fmla="val 2395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3211850" y="830725"/>
              <a:ext cx="177600" cy="17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 name="Google Shape;154;p28"/>
          <p:cNvPicPr preferRelativeResize="0"/>
          <p:nvPr/>
        </p:nvPicPr>
        <p:blipFill rotWithShape="1">
          <a:blip r:embed="rId3">
            <a:alphaModFix/>
          </a:blip>
          <a:srcRect l="16544" r="18398"/>
          <a:stretch/>
        </p:blipFill>
        <p:spPr>
          <a:xfrm>
            <a:off x="5014900" y="1003100"/>
            <a:ext cx="3224100" cy="3213600"/>
          </a:xfrm>
          <a:prstGeom prst="roundRect">
            <a:avLst>
              <a:gd name="adj" fmla="val 4127"/>
            </a:avLst>
          </a:prstGeom>
          <a:noFill/>
          <a:ln>
            <a:noFill/>
          </a:ln>
        </p:spPr>
      </p:pic>
      <p:sp>
        <p:nvSpPr>
          <p:cNvPr id="3" name="Subtitle 2">
            <a:extLst>
              <a:ext uri="{FF2B5EF4-FFF2-40B4-BE49-F238E27FC236}">
                <a16:creationId xmlns:a16="http://schemas.microsoft.com/office/drawing/2014/main" id="{A36C10A4-1B16-04D9-6DA4-C148D61DD474}"/>
              </a:ext>
            </a:extLst>
          </p:cNvPr>
          <p:cNvSpPr>
            <a:spLocks noGrp="1"/>
          </p:cNvSpPr>
          <p:nvPr>
            <p:ph type="subTitle" idx="1"/>
          </p:nvPr>
        </p:nvSpPr>
        <p:spPr/>
        <p:txBody>
          <a:bodyPr/>
          <a:lstStyle/>
          <a:p>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txBox="1">
            <a:spLocks noGrp="1"/>
          </p:cNvSpPr>
          <p:nvPr>
            <p:ph type="title"/>
          </p:nvPr>
        </p:nvSpPr>
        <p:spPr>
          <a:xfrm>
            <a:off x="3983400" y="2489600"/>
            <a:ext cx="4440600" cy="13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a:t>
            </a:r>
            <a:endParaRPr/>
          </a:p>
        </p:txBody>
      </p:sp>
      <p:sp>
        <p:nvSpPr>
          <p:cNvPr id="262" name="Google Shape;262;p37"/>
          <p:cNvSpPr txBox="1">
            <a:spLocks noGrp="1"/>
          </p:cNvSpPr>
          <p:nvPr>
            <p:ph type="title" idx="2"/>
          </p:nvPr>
        </p:nvSpPr>
        <p:spPr>
          <a:xfrm>
            <a:off x="3983400" y="524625"/>
            <a:ext cx="4440600" cy="140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63" name="Google Shape;263;p37"/>
          <p:cNvSpPr txBox="1">
            <a:spLocks noGrp="1"/>
          </p:cNvSpPr>
          <p:nvPr>
            <p:ph type="subTitle" idx="1"/>
          </p:nvPr>
        </p:nvSpPr>
        <p:spPr>
          <a:xfrm>
            <a:off x="3983400" y="3903600"/>
            <a:ext cx="38829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How data was used to approach the problems</a:t>
            </a:r>
            <a:endParaRPr sz="1400"/>
          </a:p>
        </p:txBody>
      </p:sp>
      <p:pic>
        <p:nvPicPr>
          <p:cNvPr id="264" name="Google Shape;264;p37"/>
          <p:cNvPicPr preferRelativeResize="0"/>
          <p:nvPr/>
        </p:nvPicPr>
        <p:blipFill rotWithShape="1">
          <a:blip r:embed="rId3">
            <a:alphaModFix/>
          </a:blip>
          <a:srcRect l="37845" r="21093" b="17437"/>
          <a:stretch/>
        </p:blipFill>
        <p:spPr>
          <a:xfrm>
            <a:off x="587775" y="481050"/>
            <a:ext cx="3120000" cy="4181400"/>
          </a:xfrm>
          <a:prstGeom prst="roundRect">
            <a:avLst>
              <a:gd name="adj" fmla="val 4482"/>
            </a:avLst>
          </a:prstGeom>
          <a:noFill/>
          <a:ln>
            <a:noFill/>
          </a:ln>
        </p:spPr>
      </p:pic>
      <p:pic>
        <p:nvPicPr>
          <p:cNvPr id="265" name="Google Shape;265;p37"/>
          <p:cNvPicPr preferRelativeResize="0"/>
          <p:nvPr/>
        </p:nvPicPr>
        <p:blipFill rotWithShape="1">
          <a:blip r:embed="rId4">
            <a:alphaModFix/>
          </a:blip>
          <a:srcRect l="15378" t="7180" r="44895" b="12407"/>
          <a:stretch/>
        </p:blipFill>
        <p:spPr>
          <a:xfrm>
            <a:off x="587775" y="481050"/>
            <a:ext cx="3120000" cy="4181400"/>
          </a:xfrm>
          <a:prstGeom prst="roundRect">
            <a:avLst>
              <a:gd name="adj" fmla="val 3820"/>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p:nvPr/>
        </p:nvSpPr>
        <p:spPr>
          <a:xfrm>
            <a:off x="612600" y="1108775"/>
            <a:ext cx="7918800" cy="1239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txBox="1">
            <a:spLocks noGrp="1"/>
          </p:cNvSpPr>
          <p:nvPr>
            <p:ph type="title"/>
          </p:nvPr>
        </p:nvSpPr>
        <p:spPr>
          <a:xfrm>
            <a:off x="679275" y="1408575"/>
            <a:ext cx="7704000" cy="20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One </a:t>
            </a: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sz="1800"/>
              <a:t>  Customer Segmentation based on their first purchase</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title"/>
          </p:nvPr>
        </p:nvSpPr>
        <p:spPr>
          <a:xfrm>
            <a:off x="670175" y="445025"/>
            <a:ext cx="786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Segmentation by First Purchase Channel</a:t>
            </a:r>
            <a:endParaRPr sz="2900"/>
          </a:p>
        </p:txBody>
      </p:sp>
      <p:sp>
        <p:nvSpPr>
          <p:cNvPr id="277" name="Google Shape;277;p39"/>
          <p:cNvSpPr txBox="1"/>
          <p:nvPr/>
        </p:nvSpPr>
        <p:spPr>
          <a:xfrm>
            <a:off x="901075" y="1171550"/>
            <a:ext cx="72543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Type of Model:</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Multivariable Logistic Regression</a:t>
            </a:r>
            <a:endParaRPr>
              <a:latin typeface="Lato"/>
              <a:ea typeface="Lato"/>
              <a:cs typeface="Lato"/>
              <a:sym typeface="Lato"/>
            </a:endParaRPr>
          </a:p>
          <a:p>
            <a:pPr marL="1371600" lvl="1" indent="-317500" algn="l" rtl="0">
              <a:spcBef>
                <a:spcPts val="0"/>
              </a:spcBef>
              <a:spcAft>
                <a:spcPts val="0"/>
              </a:spcAft>
              <a:buSzPts val="1400"/>
              <a:buFont typeface="Lato"/>
              <a:buChar char="○"/>
            </a:pPr>
            <a:r>
              <a:rPr lang="en">
                <a:latin typeface="Lato"/>
                <a:ea typeface="Lato"/>
                <a:cs typeface="Lato"/>
                <a:sym typeface="Lato"/>
              </a:rPr>
              <a:t>Data split based on FirstChannel (Retail = 1, Catalog = 2, Internet = 3)</a:t>
            </a:r>
            <a:endParaRPr>
              <a:latin typeface="Lato"/>
              <a:ea typeface="Lato"/>
              <a:cs typeface="Lato"/>
              <a:sym typeface="Lato"/>
            </a:endParaRPr>
          </a:p>
          <a:p>
            <a:pPr marL="1371600" lvl="1" indent="-317500" algn="l" rtl="0">
              <a:spcBef>
                <a:spcPts val="0"/>
              </a:spcBef>
              <a:spcAft>
                <a:spcPts val="0"/>
              </a:spcAft>
              <a:buSzPts val="1400"/>
              <a:buFont typeface="Lato"/>
              <a:buChar char="○"/>
            </a:pPr>
            <a:r>
              <a:rPr lang="en">
                <a:latin typeface="Lato"/>
                <a:ea typeface="Lato"/>
                <a:cs typeface="Lato"/>
                <a:sym typeface="Lato"/>
              </a:rPr>
              <a:t>Dependent Variable </a:t>
            </a:r>
            <a:endParaRPr>
              <a:latin typeface="Lato"/>
              <a:ea typeface="Lato"/>
              <a:cs typeface="Lato"/>
              <a:sym typeface="Lato"/>
            </a:endParaRPr>
          </a:p>
          <a:p>
            <a:pPr marL="1828800" lvl="2" indent="-317500" algn="l" rtl="0">
              <a:spcBef>
                <a:spcPts val="0"/>
              </a:spcBef>
              <a:spcAft>
                <a:spcPts val="0"/>
              </a:spcAft>
              <a:buSzPts val="1400"/>
              <a:buFont typeface="Lato"/>
              <a:buChar char="■"/>
            </a:pPr>
            <a:r>
              <a:rPr lang="en">
                <a:latin typeface="Lato"/>
                <a:ea typeface="Lato"/>
                <a:cs typeface="Lato"/>
                <a:sym typeface="Lato"/>
              </a:rPr>
              <a:t>First Channel</a:t>
            </a:r>
            <a:endParaRPr>
              <a:latin typeface="Lato"/>
              <a:ea typeface="Lato"/>
              <a:cs typeface="Lato"/>
              <a:sym typeface="Lato"/>
            </a:endParaRPr>
          </a:p>
          <a:p>
            <a:pPr marL="1371600" lvl="1" indent="-317500" algn="l" rtl="0">
              <a:spcBef>
                <a:spcPts val="0"/>
              </a:spcBef>
              <a:spcAft>
                <a:spcPts val="0"/>
              </a:spcAft>
              <a:buSzPts val="1400"/>
              <a:buFont typeface="Lato"/>
              <a:buChar char="○"/>
            </a:pPr>
            <a:r>
              <a:rPr lang="en">
                <a:latin typeface="Lato"/>
                <a:ea typeface="Lato"/>
                <a:cs typeface="Lato"/>
                <a:sym typeface="Lato"/>
              </a:rPr>
              <a:t>Independent Variables</a:t>
            </a:r>
            <a:endParaRPr>
              <a:latin typeface="Lato"/>
              <a:ea typeface="Lato"/>
              <a:cs typeface="Lato"/>
              <a:sym typeface="Lato"/>
            </a:endParaRPr>
          </a:p>
          <a:p>
            <a:pPr marL="1828800" lvl="2"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Store Distance</a:t>
            </a:r>
            <a:endParaRPr>
              <a:solidFill>
                <a:schemeClr val="dk1"/>
              </a:solidFill>
              <a:latin typeface="Lato"/>
              <a:ea typeface="Lato"/>
              <a:cs typeface="Lato"/>
              <a:sym typeface="Lato"/>
            </a:endParaRPr>
          </a:p>
          <a:p>
            <a:pPr marL="1828800" lvl="2"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Age</a:t>
            </a:r>
            <a:endParaRPr>
              <a:solidFill>
                <a:schemeClr val="dk1"/>
              </a:solidFill>
              <a:latin typeface="Lato"/>
              <a:ea typeface="Lato"/>
              <a:cs typeface="Lato"/>
              <a:sym typeface="Lato"/>
            </a:endParaRPr>
          </a:p>
          <a:p>
            <a:pPr marL="1828800" lvl="2"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First Month of Contact</a:t>
            </a:r>
            <a:endParaRPr>
              <a:solidFill>
                <a:schemeClr val="dk1"/>
              </a:solidFill>
              <a:latin typeface="Lato"/>
              <a:ea typeface="Lato"/>
              <a:cs typeface="Lato"/>
              <a:sym typeface="Lato"/>
            </a:endParaRPr>
          </a:p>
          <a:p>
            <a:pPr marL="1828800" lvl="2"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Income Level</a:t>
            </a:r>
            <a:endParaRPr>
              <a:solidFill>
                <a:schemeClr val="dk1"/>
              </a:solidFill>
              <a:latin typeface="Lato"/>
              <a:ea typeface="Lato"/>
              <a:cs typeface="Lato"/>
              <a:sym typeface="Lato"/>
            </a:endParaRPr>
          </a:p>
          <a:p>
            <a:pPr marL="1828800" lvl="2"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Email</a:t>
            </a:r>
            <a:endParaRPr>
              <a:latin typeface="Lato"/>
              <a:ea typeface="Lato"/>
              <a:cs typeface="Lato"/>
              <a:sym typeface="Lato"/>
            </a:endParaRPr>
          </a:p>
          <a:p>
            <a:pPr marL="1371600" lvl="1"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Data Transformations:</a:t>
            </a:r>
            <a:endParaRPr>
              <a:solidFill>
                <a:schemeClr val="dk1"/>
              </a:solidFill>
              <a:latin typeface="Lato"/>
              <a:ea typeface="Lato"/>
              <a:cs typeface="Lato"/>
              <a:sym typeface="Lato"/>
            </a:endParaRPr>
          </a:p>
          <a:p>
            <a:pPr marL="1828800" lvl="2"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Transformed Age, Income Level, and First Month to binary variables</a:t>
            </a:r>
            <a:endParaRPr>
              <a:solidFill>
                <a:schemeClr val="dk1"/>
              </a:solidFill>
              <a:latin typeface="Lato"/>
              <a:ea typeface="Lato"/>
              <a:cs typeface="Lato"/>
              <a:sym typeface="Lato"/>
            </a:endParaRPr>
          </a:p>
          <a:p>
            <a:pPr marL="1371600" lvl="1" indent="-317500" algn="l" rtl="0">
              <a:spcBef>
                <a:spcPts val="0"/>
              </a:spcBef>
              <a:spcAft>
                <a:spcPts val="0"/>
              </a:spcAft>
              <a:buSzPts val="1400"/>
              <a:buFont typeface="Lato"/>
              <a:buChar char="○"/>
            </a:pPr>
            <a:r>
              <a:rPr lang="en">
                <a:latin typeface="Lato"/>
                <a:ea typeface="Lato"/>
                <a:cs typeface="Lato"/>
                <a:sym typeface="Lato"/>
              </a:rPr>
              <a:t>NAs ommitted</a:t>
            </a:r>
            <a:endParaRPr>
              <a:latin typeface="Lato"/>
              <a:ea typeface="Lato"/>
              <a:cs typeface="Lato"/>
              <a:sym typeface="Lato"/>
            </a:endParaRPr>
          </a:p>
          <a:p>
            <a:pPr marL="137160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title"/>
          </p:nvPr>
        </p:nvSpPr>
        <p:spPr>
          <a:xfrm>
            <a:off x="667512" y="433950"/>
            <a:ext cx="78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50"/>
              <a:t>Understanding Customer’s First Purchase</a:t>
            </a:r>
            <a:endParaRPr sz="2850"/>
          </a:p>
        </p:txBody>
      </p:sp>
      <p:sp>
        <p:nvSpPr>
          <p:cNvPr id="283" name="Google Shape;283;p40"/>
          <p:cNvSpPr txBox="1"/>
          <p:nvPr/>
        </p:nvSpPr>
        <p:spPr>
          <a:xfrm>
            <a:off x="716650" y="1308175"/>
            <a:ext cx="797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84" name="Google Shape;284;p40"/>
          <p:cNvSpPr txBox="1"/>
          <p:nvPr/>
        </p:nvSpPr>
        <p:spPr>
          <a:xfrm>
            <a:off x="457075" y="1130575"/>
            <a:ext cx="84564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We can learn how to market to these customers based on the customer’s first purchase</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Independent variable impact on the dependent variables</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Store Distance</a:t>
            </a:r>
            <a:endParaRPr>
              <a:latin typeface="Lato"/>
              <a:ea typeface="Lato"/>
              <a:cs typeface="Lato"/>
              <a:sym typeface="Lato"/>
            </a:endParaRPr>
          </a:p>
          <a:p>
            <a:pPr marL="1371600" lvl="2"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Further distance away, more likely to order via catalog </a:t>
            </a:r>
            <a:endParaRPr>
              <a:solidFill>
                <a:schemeClr val="dk1"/>
              </a:solidFill>
              <a:latin typeface="Lato"/>
              <a:ea typeface="Lato"/>
              <a:cs typeface="Lato"/>
              <a:sym typeface="Lato"/>
            </a:endParaRPr>
          </a:p>
          <a:p>
            <a:pPr marL="1828800" lvl="3"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We can reduce costs by sending catalogs to only those who live far away</a:t>
            </a:r>
            <a:endParaRPr>
              <a:solidFill>
                <a:schemeClr val="dk1"/>
              </a:solidFill>
              <a:latin typeface="Lato"/>
              <a:ea typeface="Lato"/>
              <a:cs typeface="Lato"/>
              <a:sym typeface="Lato"/>
            </a:endParaRPr>
          </a:p>
          <a:p>
            <a:pPr marL="1828800" lvl="3"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Provide special coupons inside catalog</a:t>
            </a:r>
            <a:endParaRPr>
              <a:solidFill>
                <a:schemeClr val="dk1"/>
              </a:solidFill>
              <a:latin typeface="Lato"/>
              <a:ea typeface="Lato"/>
              <a:cs typeface="Lato"/>
              <a:sym typeface="Lato"/>
            </a:endParaRPr>
          </a:p>
          <a:p>
            <a:pPr marL="1371600" lvl="2"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Shorter distance away, more likely to go inside store</a:t>
            </a:r>
            <a:endParaRPr>
              <a:solidFill>
                <a:schemeClr val="dk1"/>
              </a:solidFill>
              <a:latin typeface="Lato"/>
              <a:ea typeface="Lato"/>
              <a:cs typeface="Lato"/>
              <a:sym typeface="Lato"/>
            </a:endParaRPr>
          </a:p>
          <a:p>
            <a:pPr marL="1828800" lvl="3"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We can offer store coupons to people who live close by </a:t>
            </a:r>
            <a:endParaRPr>
              <a:solidFill>
                <a:schemeClr val="dk1"/>
              </a:solidFill>
              <a:latin typeface="Lato"/>
              <a:ea typeface="Lato"/>
              <a:cs typeface="Lato"/>
              <a:sym typeface="Lato"/>
            </a:endParaRPr>
          </a:p>
          <a:p>
            <a:pPr marL="1828800" lvl="3"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We can advertise in nearby billboards</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Age</a:t>
            </a:r>
            <a:endParaRPr>
              <a:latin typeface="Lato"/>
              <a:ea typeface="Lato"/>
              <a:cs typeface="Lato"/>
              <a:sym typeface="Lato"/>
            </a:endParaRPr>
          </a:p>
          <a:p>
            <a:pPr marL="1371600" lvl="2" indent="-317500" algn="l" rtl="0">
              <a:spcBef>
                <a:spcPts val="0"/>
              </a:spcBef>
              <a:spcAft>
                <a:spcPts val="0"/>
              </a:spcAft>
              <a:buSzPts val="1400"/>
              <a:buFont typeface="Lato"/>
              <a:buChar char="■"/>
            </a:pPr>
            <a:r>
              <a:rPr lang="en">
                <a:latin typeface="Lato"/>
                <a:ea typeface="Lato"/>
                <a:cs typeface="Lato"/>
                <a:sym typeface="Lato"/>
              </a:rPr>
              <a:t>18 - 34 and 45 - 74 years olds are more likely to shop at a retail store</a:t>
            </a:r>
            <a:endParaRPr>
              <a:latin typeface="Lato"/>
              <a:ea typeface="Lato"/>
              <a:cs typeface="Lato"/>
              <a:sym typeface="Lato"/>
            </a:endParaRPr>
          </a:p>
          <a:p>
            <a:pPr marL="1371600" lvl="2" indent="-317500" algn="l" rtl="0">
              <a:spcBef>
                <a:spcPts val="0"/>
              </a:spcBef>
              <a:spcAft>
                <a:spcPts val="0"/>
              </a:spcAft>
              <a:buSzPts val="1400"/>
              <a:buFont typeface="Lato"/>
              <a:buChar char="■"/>
            </a:pPr>
            <a:r>
              <a:rPr lang="en">
                <a:latin typeface="Lato"/>
                <a:ea typeface="Lato"/>
                <a:cs typeface="Lato"/>
                <a:sym typeface="Lato"/>
              </a:rPr>
              <a:t>35 - 44 year olds are more likely to shop on the internet</a:t>
            </a:r>
            <a:endParaRPr>
              <a:latin typeface="Lato"/>
              <a:ea typeface="Lato"/>
              <a:cs typeface="Lato"/>
              <a:sym typeface="Lato"/>
            </a:endParaRPr>
          </a:p>
          <a:p>
            <a:pPr marL="1371600" lvl="2" indent="-317500" algn="l" rtl="0">
              <a:spcBef>
                <a:spcPts val="0"/>
              </a:spcBef>
              <a:spcAft>
                <a:spcPts val="0"/>
              </a:spcAft>
              <a:buSzPts val="1400"/>
              <a:buFont typeface="Lato"/>
              <a:buChar char="■"/>
            </a:pPr>
            <a:r>
              <a:rPr lang="en">
                <a:solidFill>
                  <a:schemeClr val="dk1"/>
                </a:solidFill>
                <a:latin typeface="Lato"/>
                <a:ea typeface="Lato"/>
                <a:cs typeface="Lato"/>
                <a:sym typeface="Lato"/>
              </a:rPr>
              <a:t>75+ year olds had no effect on the independent variable</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1"/>
          <p:cNvSpPr txBox="1">
            <a:spLocks noGrp="1"/>
          </p:cNvSpPr>
          <p:nvPr>
            <p:ph type="title"/>
          </p:nvPr>
        </p:nvSpPr>
        <p:spPr>
          <a:xfrm>
            <a:off x="669275" y="445025"/>
            <a:ext cx="80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a:t>Understanding Customer’s First Purchase (cont)</a:t>
            </a:r>
            <a:endParaRPr sz="2500"/>
          </a:p>
        </p:txBody>
      </p:sp>
      <p:sp>
        <p:nvSpPr>
          <p:cNvPr id="290" name="Google Shape;290;p41"/>
          <p:cNvSpPr txBox="1"/>
          <p:nvPr/>
        </p:nvSpPr>
        <p:spPr>
          <a:xfrm>
            <a:off x="-51575" y="950650"/>
            <a:ext cx="81177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a:p>
            <a:pPr marL="1371600" lvl="1" indent="-317500" algn="l" rtl="0">
              <a:spcBef>
                <a:spcPts val="0"/>
              </a:spcBef>
              <a:spcAft>
                <a:spcPts val="0"/>
              </a:spcAft>
              <a:buSzPts val="1400"/>
              <a:buFont typeface="Lato"/>
              <a:buChar char="○"/>
            </a:pPr>
            <a:r>
              <a:rPr lang="en">
                <a:solidFill>
                  <a:schemeClr val="dk1"/>
                </a:solidFill>
                <a:latin typeface="Lato"/>
                <a:ea typeface="Lato"/>
                <a:cs typeface="Lato"/>
                <a:sym typeface="Lato"/>
              </a:rPr>
              <a:t>Month of First Purchase</a:t>
            </a:r>
            <a:endParaRPr>
              <a:latin typeface="Lato"/>
              <a:ea typeface="Lato"/>
              <a:cs typeface="Lato"/>
              <a:sym typeface="Lato"/>
            </a:endParaRPr>
          </a:p>
          <a:p>
            <a:pPr marL="1828800" lvl="2" indent="-317500" algn="l" rtl="0">
              <a:spcBef>
                <a:spcPts val="0"/>
              </a:spcBef>
              <a:spcAft>
                <a:spcPts val="0"/>
              </a:spcAft>
              <a:buSzPts val="1400"/>
              <a:buFont typeface="Lato"/>
              <a:buChar char="■"/>
            </a:pPr>
            <a:r>
              <a:rPr lang="en">
                <a:latin typeface="Lato"/>
                <a:ea typeface="Lato"/>
                <a:cs typeface="Lato"/>
                <a:sym typeface="Lato"/>
              </a:rPr>
              <a:t>The most effective month for internet purchases is August</a:t>
            </a:r>
            <a:endParaRPr>
              <a:latin typeface="Lato"/>
              <a:ea typeface="Lato"/>
              <a:cs typeface="Lato"/>
              <a:sym typeface="Lato"/>
            </a:endParaRPr>
          </a:p>
          <a:p>
            <a:pPr marL="1828800" lvl="2" indent="-317500" algn="l" rtl="0">
              <a:spcBef>
                <a:spcPts val="0"/>
              </a:spcBef>
              <a:spcAft>
                <a:spcPts val="0"/>
              </a:spcAft>
              <a:buSzPts val="1400"/>
              <a:buFont typeface="Lato"/>
              <a:buChar char="■"/>
            </a:pPr>
            <a:r>
              <a:rPr lang="en">
                <a:latin typeface="Lato"/>
                <a:ea typeface="Lato"/>
                <a:cs typeface="Lato"/>
                <a:sym typeface="Lato"/>
              </a:rPr>
              <a:t>July and October are solid months for retail purchases</a:t>
            </a:r>
            <a:endParaRPr>
              <a:latin typeface="Lato"/>
              <a:ea typeface="Lato"/>
              <a:cs typeface="Lato"/>
              <a:sym typeface="Lato"/>
            </a:endParaRPr>
          </a:p>
          <a:p>
            <a:pPr marL="1828800" lvl="2" indent="-317500" algn="l" rtl="0">
              <a:spcBef>
                <a:spcPts val="0"/>
              </a:spcBef>
              <a:spcAft>
                <a:spcPts val="0"/>
              </a:spcAft>
              <a:buSzPts val="1400"/>
              <a:buFont typeface="Lato"/>
              <a:buChar char="■"/>
            </a:pPr>
            <a:r>
              <a:rPr lang="en">
                <a:latin typeface="Lato"/>
                <a:ea typeface="Lato"/>
                <a:cs typeface="Lato"/>
                <a:sym typeface="Lato"/>
              </a:rPr>
              <a:t>The are no good months for catalog purchases</a:t>
            </a:r>
            <a:endParaRPr>
              <a:latin typeface="Lato"/>
              <a:ea typeface="Lato"/>
              <a:cs typeface="Lato"/>
              <a:sym typeface="Lato"/>
            </a:endParaRPr>
          </a:p>
          <a:p>
            <a:pPr marL="2286000" lvl="3" indent="-317500" algn="l" rtl="0">
              <a:spcBef>
                <a:spcPts val="0"/>
              </a:spcBef>
              <a:spcAft>
                <a:spcPts val="0"/>
              </a:spcAft>
              <a:buSzPts val="1400"/>
              <a:buFont typeface="Lato"/>
              <a:buChar char="●"/>
            </a:pPr>
            <a:r>
              <a:rPr lang="en">
                <a:latin typeface="Lato"/>
                <a:ea typeface="Lato"/>
                <a:cs typeface="Lato"/>
                <a:sym typeface="Lato"/>
              </a:rPr>
              <a:t>Marketing efforts should be made a few weeks before the strong months</a:t>
            </a:r>
            <a:endParaRPr>
              <a:latin typeface="Lato"/>
              <a:ea typeface="Lato"/>
              <a:cs typeface="Lato"/>
              <a:sym typeface="Lato"/>
            </a:endParaRPr>
          </a:p>
          <a:p>
            <a:pPr marL="2286000" lvl="0" indent="0" algn="l" rtl="0">
              <a:spcBef>
                <a:spcPts val="0"/>
              </a:spcBef>
              <a:spcAft>
                <a:spcPts val="0"/>
              </a:spcAft>
              <a:buNone/>
            </a:pPr>
            <a:endParaRPr>
              <a:latin typeface="Lato"/>
              <a:ea typeface="Lato"/>
              <a:cs typeface="Lato"/>
              <a:sym typeface="Lato"/>
            </a:endParaRPr>
          </a:p>
          <a:p>
            <a:pPr marL="1371600" lvl="1"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Income</a:t>
            </a:r>
            <a:endParaRPr>
              <a:solidFill>
                <a:schemeClr val="dk1"/>
              </a:solidFill>
              <a:latin typeface="Lato"/>
              <a:ea typeface="Lato"/>
              <a:cs typeface="Lato"/>
              <a:sym typeface="Lato"/>
            </a:endParaRPr>
          </a:p>
          <a:p>
            <a:pPr marL="1828800" lvl="2"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Incomes below $30k and above $50k are likely to make their first purchase at a retail store</a:t>
            </a:r>
            <a:endParaRPr>
              <a:solidFill>
                <a:schemeClr val="dk1"/>
              </a:solidFill>
              <a:latin typeface="Lato"/>
              <a:ea typeface="Lato"/>
              <a:cs typeface="Lato"/>
              <a:sym typeface="Lato"/>
            </a:endParaRPr>
          </a:p>
          <a:p>
            <a:pPr marL="1828800" lvl="2"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Incomes between $30k - $50k are more likely to make their first purchase online</a:t>
            </a:r>
            <a:endParaRPr>
              <a:solidFill>
                <a:schemeClr val="dk1"/>
              </a:solidFill>
              <a:latin typeface="Lato"/>
              <a:ea typeface="Lato"/>
              <a:cs typeface="Lato"/>
              <a:sym typeface="Lato"/>
            </a:endParaRPr>
          </a:p>
          <a:p>
            <a:pPr marL="2286000" lvl="3"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Discounts can be adjusted accordingly based on the market</a:t>
            </a:r>
            <a:endParaRPr>
              <a:solidFill>
                <a:schemeClr val="dk1"/>
              </a:solidFill>
              <a:latin typeface="Lato"/>
              <a:ea typeface="Lato"/>
              <a:cs typeface="Lato"/>
              <a:sym typeface="Lato"/>
            </a:endParaRPr>
          </a:p>
          <a:p>
            <a:pPr marL="1371600" lvl="1"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Email</a:t>
            </a:r>
            <a:endParaRPr>
              <a:solidFill>
                <a:schemeClr val="dk1"/>
              </a:solidFill>
              <a:latin typeface="Lato"/>
              <a:ea typeface="Lato"/>
              <a:cs typeface="Lato"/>
              <a:sym typeface="Lato"/>
            </a:endParaRPr>
          </a:p>
          <a:p>
            <a:pPr marL="1828800" lvl="2"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Retail shoppers are less likely to have an email </a:t>
            </a:r>
            <a:endParaRPr>
              <a:solidFill>
                <a:schemeClr val="dk1"/>
              </a:solidFill>
              <a:latin typeface="Lato"/>
              <a:ea typeface="Lato"/>
              <a:cs typeface="Lato"/>
              <a:sym typeface="Lato"/>
            </a:endParaRPr>
          </a:p>
          <a:p>
            <a:pPr marL="2286000" lvl="3"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We can offer discounts via store flyers to these customers</a:t>
            </a:r>
            <a:endParaRPr>
              <a:solidFill>
                <a:schemeClr val="dk1"/>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2"/>
          <p:cNvSpPr/>
          <p:nvPr/>
        </p:nvSpPr>
        <p:spPr>
          <a:xfrm>
            <a:off x="612600" y="1108775"/>
            <a:ext cx="7918800" cy="1239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2"/>
          <p:cNvSpPr txBox="1">
            <a:spLocks noGrp="1"/>
          </p:cNvSpPr>
          <p:nvPr>
            <p:ph type="title"/>
          </p:nvPr>
        </p:nvSpPr>
        <p:spPr>
          <a:xfrm>
            <a:off x="679275" y="1408575"/>
            <a:ext cx="7704000" cy="20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Two </a:t>
            </a: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sz="1800"/>
              <a:t>  Customer Purchase Behavior Exploration - Price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Why?</a:t>
            </a:r>
            <a:endParaRPr sz="2500"/>
          </a:p>
        </p:txBody>
      </p:sp>
      <p:sp>
        <p:nvSpPr>
          <p:cNvPr id="302" name="Google Shape;302;p43"/>
          <p:cNvSpPr txBox="1"/>
          <p:nvPr/>
        </p:nvSpPr>
        <p:spPr>
          <a:xfrm>
            <a:off x="901075" y="1171550"/>
            <a:ext cx="7254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Analyzing customer purchase behavior from a price perspective helps to understand their life-style, their affordability, and their price sensitivity, hence it impacts how pricing  and promotion strategies should be made - in our case, it is important for the marketing strategy of generating more sales.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303" name="Google Shape;303;p43"/>
          <p:cNvSpPr txBox="1">
            <a:spLocks noGrp="1"/>
          </p:cNvSpPr>
          <p:nvPr>
            <p:ph type="title"/>
          </p:nvPr>
        </p:nvSpPr>
        <p:spPr>
          <a:xfrm>
            <a:off x="720000" y="2654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How?</a:t>
            </a:r>
            <a:endParaRPr sz="2500"/>
          </a:p>
        </p:txBody>
      </p:sp>
      <p:sp>
        <p:nvSpPr>
          <p:cNvPr id="304" name="Google Shape;304;p43"/>
          <p:cNvSpPr txBox="1"/>
          <p:nvPr/>
        </p:nvSpPr>
        <p:spPr>
          <a:xfrm>
            <a:off x="901075" y="3457550"/>
            <a:ext cx="7254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Understand different customer groups’ price range based on their shared features, such as do people buy more expensive things when they don’t have kids, do people choose more expensive things when their income levels are higher? Some are intuitive, yet worth to check with data.</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720000" y="445025"/>
            <a:ext cx="85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Findings</a:t>
            </a:r>
            <a:endParaRPr sz="2500"/>
          </a:p>
        </p:txBody>
      </p:sp>
      <p:sp>
        <p:nvSpPr>
          <p:cNvPr id="310" name="Google Shape;310;p44"/>
          <p:cNvSpPr txBox="1">
            <a:spLocks noGrp="1"/>
          </p:cNvSpPr>
          <p:nvPr>
            <p:ph type="title" idx="4294967295"/>
          </p:nvPr>
        </p:nvSpPr>
        <p:spPr>
          <a:xfrm>
            <a:off x="929650" y="1111375"/>
            <a:ext cx="1696500" cy="3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Renters vs. Owners </a:t>
            </a:r>
            <a:endParaRPr sz="1200"/>
          </a:p>
        </p:txBody>
      </p:sp>
      <p:sp>
        <p:nvSpPr>
          <p:cNvPr id="311" name="Google Shape;311;p44"/>
          <p:cNvSpPr txBox="1">
            <a:spLocks noGrp="1"/>
          </p:cNvSpPr>
          <p:nvPr>
            <p:ph type="title" idx="4294967295"/>
          </p:nvPr>
        </p:nvSpPr>
        <p:spPr>
          <a:xfrm>
            <a:off x="3787950" y="1111375"/>
            <a:ext cx="1696500" cy="3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Pets vs. No-Pets</a:t>
            </a:r>
            <a:endParaRPr sz="1200"/>
          </a:p>
        </p:txBody>
      </p:sp>
      <p:pic>
        <p:nvPicPr>
          <p:cNvPr id="312" name="Google Shape;312;p44"/>
          <p:cNvPicPr preferRelativeResize="0"/>
          <p:nvPr/>
        </p:nvPicPr>
        <p:blipFill>
          <a:blip r:embed="rId3">
            <a:alphaModFix/>
          </a:blip>
          <a:stretch>
            <a:fillRect/>
          </a:stretch>
        </p:blipFill>
        <p:spPr>
          <a:xfrm>
            <a:off x="441075" y="1574475"/>
            <a:ext cx="2539827" cy="2039482"/>
          </a:xfrm>
          <a:prstGeom prst="rect">
            <a:avLst/>
          </a:prstGeom>
          <a:noFill/>
          <a:ln>
            <a:noFill/>
          </a:ln>
        </p:spPr>
      </p:pic>
      <p:pic>
        <p:nvPicPr>
          <p:cNvPr id="313" name="Google Shape;313;p44"/>
          <p:cNvPicPr preferRelativeResize="0"/>
          <p:nvPr/>
        </p:nvPicPr>
        <p:blipFill>
          <a:blip r:embed="rId4">
            <a:alphaModFix/>
          </a:blip>
          <a:stretch>
            <a:fillRect/>
          </a:stretch>
        </p:blipFill>
        <p:spPr>
          <a:xfrm>
            <a:off x="3294150" y="1611175"/>
            <a:ext cx="2539827" cy="2039499"/>
          </a:xfrm>
          <a:prstGeom prst="rect">
            <a:avLst/>
          </a:prstGeom>
          <a:noFill/>
          <a:ln>
            <a:noFill/>
          </a:ln>
        </p:spPr>
      </p:pic>
      <p:sp>
        <p:nvSpPr>
          <p:cNvPr id="314" name="Google Shape;314;p44"/>
          <p:cNvSpPr txBox="1">
            <a:spLocks noGrp="1"/>
          </p:cNvSpPr>
          <p:nvPr>
            <p:ph type="title" idx="4294967295"/>
          </p:nvPr>
        </p:nvSpPr>
        <p:spPr>
          <a:xfrm>
            <a:off x="6454950" y="1111375"/>
            <a:ext cx="1696500" cy="3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Gift vs. No-Gift</a:t>
            </a:r>
            <a:endParaRPr sz="1200"/>
          </a:p>
        </p:txBody>
      </p:sp>
      <p:pic>
        <p:nvPicPr>
          <p:cNvPr id="315" name="Google Shape;315;p44"/>
          <p:cNvPicPr preferRelativeResize="0"/>
          <p:nvPr/>
        </p:nvPicPr>
        <p:blipFill>
          <a:blip r:embed="rId5">
            <a:alphaModFix/>
          </a:blip>
          <a:stretch>
            <a:fillRect/>
          </a:stretch>
        </p:blipFill>
        <p:spPr>
          <a:xfrm>
            <a:off x="6188475" y="1651075"/>
            <a:ext cx="2444402" cy="1962875"/>
          </a:xfrm>
          <a:prstGeom prst="rect">
            <a:avLst/>
          </a:prstGeom>
          <a:noFill/>
          <a:ln>
            <a:noFill/>
          </a:ln>
        </p:spPr>
      </p:pic>
      <p:sp>
        <p:nvSpPr>
          <p:cNvPr id="316" name="Google Shape;316;p44"/>
          <p:cNvSpPr txBox="1"/>
          <p:nvPr/>
        </p:nvSpPr>
        <p:spPr>
          <a:xfrm>
            <a:off x="901075" y="3762350"/>
            <a:ext cx="72543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House Owners are buying more expensive things;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Non-Pets Owners are buying more expensive things;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People spent slightly less money on gift items than self-consume items.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Findings -  Does Children Impact Price Range?</a:t>
            </a:r>
            <a:endParaRPr sz="2500"/>
          </a:p>
        </p:txBody>
      </p:sp>
      <p:sp>
        <p:nvSpPr>
          <p:cNvPr id="322" name="Google Shape;322;p45"/>
          <p:cNvSpPr txBox="1">
            <a:spLocks noGrp="1"/>
          </p:cNvSpPr>
          <p:nvPr>
            <p:ph type="title" idx="4294967295"/>
          </p:nvPr>
        </p:nvSpPr>
        <p:spPr>
          <a:xfrm>
            <a:off x="929650" y="958975"/>
            <a:ext cx="1696500" cy="34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Infant vs. No </a:t>
            </a:r>
            <a:endParaRPr sz="1200"/>
          </a:p>
        </p:txBody>
      </p:sp>
      <p:sp>
        <p:nvSpPr>
          <p:cNvPr id="323" name="Google Shape;323;p45"/>
          <p:cNvSpPr txBox="1">
            <a:spLocks noGrp="1"/>
          </p:cNvSpPr>
          <p:nvPr>
            <p:ph type="title" idx="4294967295"/>
          </p:nvPr>
        </p:nvSpPr>
        <p:spPr>
          <a:xfrm>
            <a:off x="3787950" y="958975"/>
            <a:ext cx="1696500" cy="34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Toddler vs. No</a:t>
            </a:r>
            <a:endParaRPr sz="1200"/>
          </a:p>
        </p:txBody>
      </p:sp>
      <p:sp>
        <p:nvSpPr>
          <p:cNvPr id="324" name="Google Shape;324;p45"/>
          <p:cNvSpPr txBox="1">
            <a:spLocks noGrp="1"/>
          </p:cNvSpPr>
          <p:nvPr>
            <p:ph type="title" idx="4294967295"/>
          </p:nvPr>
        </p:nvSpPr>
        <p:spPr>
          <a:xfrm>
            <a:off x="6633375" y="958975"/>
            <a:ext cx="2042400" cy="34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Young vs. No-Young</a:t>
            </a:r>
            <a:endParaRPr sz="1200"/>
          </a:p>
        </p:txBody>
      </p:sp>
      <p:sp>
        <p:nvSpPr>
          <p:cNvPr id="325" name="Google Shape;325;p45"/>
          <p:cNvSpPr txBox="1"/>
          <p:nvPr/>
        </p:nvSpPr>
        <p:spPr>
          <a:xfrm>
            <a:off x="2028900" y="4274950"/>
            <a:ext cx="5557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Lato"/>
                <a:ea typeface="Lato"/>
                <a:cs typeface="Lato"/>
                <a:sym typeface="Lato"/>
              </a:rPr>
              <a:t>                          ANSWER: YES!</a:t>
            </a:r>
            <a:endParaRPr sz="2300">
              <a:latin typeface="Lato"/>
              <a:ea typeface="Lato"/>
              <a:cs typeface="Lato"/>
              <a:sym typeface="Lato"/>
            </a:endParaRPr>
          </a:p>
        </p:txBody>
      </p:sp>
      <p:pic>
        <p:nvPicPr>
          <p:cNvPr id="326" name="Google Shape;326;p45"/>
          <p:cNvPicPr preferRelativeResize="0"/>
          <p:nvPr/>
        </p:nvPicPr>
        <p:blipFill>
          <a:blip r:embed="rId3">
            <a:alphaModFix/>
          </a:blip>
          <a:stretch>
            <a:fillRect/>
          </a:stretch>
        </p:blipFill>
        <p:spPr>
          <a:xfrm>
            <a:off x="523975" y="1297037"/>
            <a:ext cx="2415681" cy="1939824"/>
          </a:xfrm>
          <a:prstGeom prst="rect">
            <a:avLst/>
          </a:prstGeom>
          <a:noFill/>
          <a:ln>
            <a:noFill/>
          </a:ln>
        </p:spPr>
      </p:pic>
      <p:pic>
        <p:nvPicPr>
          <p:cNvPr id="327" name="Google Shape;327;p45"/>
          <p:cNvPicPr preferRelativeResize="0"/>
          <p:nvPr/>
        </p:nvPicPr>
        <p:blipFill>
          <a:blip r:embed="rId4">
            <a:alphaModFix/>
          </a:blip>
          <a:stretch>
            <a:fillRect/>
          </a:stretch>
        </p:blipFill>
        <p:spPr>
          <a:xfrm>
            <a:off x="3275500" y="1262300"/>
            <a:ext cx="2512626" cy="2017651"/>
          </a:xfrm>
          <a:prstGeom prst="rect">
            <a:avLst/>
          </a:prstGeom>
          <a:noFill/>
          <a:ln>
            <a:noFill/>
          </a:ln>
        </p:spPr>
      </p:pic>
      <p:pic>
        <p:nvPicPr>
          <p:cNvPr id="328" name="Google Shape;328;p45"/>
          <p:cNvPicPr preferRelativeResize="0"/>
          <p:nvPr/>
        </p:nvPicPr>
        <p:blipFill>
          <a:blip r:embed="rId5">
            <a:alphaModFix/>
          </a:blip>
          <a:stretch>
            <a:fillRect/>
          </a:stretch>
        </p:blipFill>
        <p:spPr>
          <a:xfrm>
            <a:off x="6163150" y="1261200"/>
            <a:ext cx="2512626" cy="2017657"/>
          </a:xfrm>
          <a:prstGeom prst="rect">
            <a:avLst/>
          </a:prstGeom>
          <a:noFill/>
          <a:ln>
            <a:noFill/>
          </a:ln>
        </p:spPr>
      </p:pic>
      <p:pic>
        <p:nvPicPr>
          <p:cNvPr id="329" name="Google Shape;329;p45"/>
          <p:cNvPicPr preferRelativeResize="0"/>
          <p:nvPr/>
        </p:nvPicPr>
        <p:blipFill>
          <a:blip r:embed="rId6">
            <a:alphaModFix/>
          </a:blip>
          <a:stretch>
            <a:fillRect/>
          </a:stretch>
        </p:blipFill>
        <p:spPr>
          <a:xfrm>
            <a:off x="577525" y="3236850"/>
            <a:ext cx="2322950" cy="1865319"/>
          </a:xfrm>
          <a:prstGeom prst="rect">
            <a:avLst/>
          </a:prstGeom>
          <a:noFill/>
          <a:ln>
            <a:noFill/>
          </a:ln>
        </p:spPr>
      </p:pic>
      <p:pic>
        <p:nvPicPr>
          <p:cNvPr id="330" name="Google Shape;330;p45"/>
          <p:cNvPicPr preferRelativeResize="0"/>
          <p:nvPr/>
        </p:nvPicPr>
        <p:blipFill>
          <a:blip r:embed="rId7">
            <a:alphaModFix/>
          </a:blip>
          <a:stretch>
            <a:fillRect/>
          </a:stretch>
        </p:blipFill>
        <p:spPr>
          <a:xfrm>
            <a:off x="6287488" y="3164800"/>
            <a:ext cx="2388276" cy="19177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Findings - Others</a:t>
            </a:r>
            <a:endParaRPr sz="2500"/>
          </a:p>
        </p:txBody>
      </p:sp>
      <p:sp>
        <p:nvSpPr>
          <p:cNvPr id="336" name="Google Shape;336;p46"/>
          <p:cNvSpPr txBox="1">
            <a:spLocks noGrp="1"/>
          </p:cNvSpPr>
          <p:nvPr>
            <p:ph type="title" idx="4294967295"/>
          </p:nvPr>
        </p:nvSpPr>
        <p:spPr>
          <a:xfrm>
            <a:off x="929650" y="1111375"/>
            <a:ext cx="1696500" cy="34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Residence Type </a:t>
            </a:r>
            <a:endParaRPr sz="1200"/>
          </a:p>
        </p:txBody>
      </p:sp>
      <p:sp>
        <p:nvSpPr>
          <p:cNvPr id="337" name="Google Shape;337;p46"/>
          <p:cNvSpPr txBox="1">
            <a:spLocks noGrp="1"/>
          </p:cNvSpPr>
          <p:nvPr>
            <p:ph type="title" idx="4294967295"/>
          </p:nvPr>
        </p:nvSpPr>
        <p:spPr>
          <a:xfrm>
            <a:off x="3787950" y="1111375"/>
            <a:ext cx="1696500" cy="34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First Channel</a:t>
            </a:r>
            <a:endParaRPr sz="1200"/>
          </a:p>
        </p:txBody>
      </p:sp>
      <p:sp>
        <p:nvSpPr>
          <p:cNvPr id="338" name="Google Shape;338;p46"/>
          <p:cNvSpPr txBox="1">
            <a:spLocks noGrp="1"/>
          </p:cNvSpPr>
          <p:nvPr>
            <p:ph type="title" idx="4294967295"/>
          </p:nvPr>
        </p:nvSpPr>
        <p:spPr>
          <a:xfrm>
            <a:off x="6454950" y="1111375"/>
            <a:ext cx="1696500" cy="34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Payment Type</a:t>
            </a:r>
            <a:endParaRPr sz="1200"/>
          </a:p>
        </p:txBody>
      </p:sp>
      <p:sp>
        <p:nvSpPr>
          <p:cNvPr id="339" name="Google Shape;339;p46"/>
          <p:cNvSpPr txBox="1"/>
          <p:nvPr/>
        </p:nvSpPr>
        <p:spPr>
          <a:xfrm>
            <a:off x="901075" y="3762350"/>
            <a:ext cx="72543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People who live in single family houses buy more expensive things, people who live in multi-dwelling residences buy relatively low price items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Catalog and Internet buyers purchase more expensive items, retail buyers favor relatively lower price items;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People who have bank cards buy more expensive items</a:t>
            </a:r>
            <a:endParaRPr>
              <a:latin typeface="Lato"/>
              <a:ea typeface="Lato"/>
              <a:cs typeface="Lato"/>
              <a:sym typeface="Lato"/>
            </a:endParaRPr>
          </a:p>
        </p:txBody>
      </p:sp>
      <p:pic>
        <p:nvPicPr>
          <p:cNvPr id="340" name="Google Shape;340;p46"/>
          <p:cNvPicPr preferRelativeResize="0"/>
          <p:nvPr/>
        </p:nvPicPr>
        <p:blipFill>
          <a:blip r:embed="rId3">
            <a:alphaModFix/>
          </a:blip>
          <a:stretch>
            <a:fillRect/>
          </a:stretch>
        </p:blipFill>
        <p:spPr>
          <a:xfrm>
            <a:off x="582000" y="1651075"/>
            <a:ext cx="2444384" cy="1962875"/>
          </a:xfrm>
          <a:prstGeom prst="rect">
            <a:avLst/>
          </a:prstGeom>
          <a:noFill/>
          <a:ln>
            <a:noFill/>
          </a:ln>
        </p:spPr>
      </p:pic>
      <p:pic>
        <p:nvPicPr>
          <p:cNvPr id="341" name="Google Shape;341;p46"/>
          <p:cNvPicPr preferRelativeResize="0"/>
          <p:nvPr/>
        </p:nvPicPr>
        <p:blipFill>
          <a:blip r:embed="rId4">
            <a:alphaModFix/>
          </a:blip>
          <a:stretch>
            <a:fillRect/>
          </a:stretch>
        </p:blipFill>
        <p:spPr>
          <a:xfrm>
            <a:off x="3344875" y="1651075"/>
            <a:ext cx="2444376" cy="1962834"/>
          </a:xfrm>
          <a:prstGeom prst="rect">
            <a:avLst/>
          </a:prstGeom>
          <a:noFill/>
          <a:ln>
            <a:noFill/>
          </a:ln>
        </p:spPr>
      </p:pic>
      <p:pic>
        <p:nvPicPr>
          <p:cNvPr id="342" name="Google Shape;342;p46"/>
          <p:cNvPicPr preferRelativeResize="0"/>
          <p:nvPr/>
        </p:nvPicPr>
        <p:blipFill>
          <a:blip r:embed="rId5">
            <a:alphaModFix/>
          </a:blip>
          <a:stretch>
            <a:fillRect/>
          </a:stretch>
        </p:blipFill>
        <p:spPr>
          <a:xfrm>
            <a:off x="6222426" y="1703875"/>
            <a:ext cx="2326824" cy="1868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p:nvPr/>
        </p:nvSpPr>
        <p:spPr>
          <a:xfrm>
            <a:off x="613140" y="1576350"/>
            <a:ext cx="1255800" cy="76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613140" y="3189725"/>
            <a:ext cx="1255800" cy="76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4515940" y="1576350"/>
            <a:ext cx="1255800" cy="76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4515940" y="3189725"/>
            <a:ext cx="1255800" cy="76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64" name="Google Shape;164;p29"/>
          <p:cNvSpPr txBox="1">
            <a:spLocks noGrp="1"/>
          </p:cNvSpPr>
          <p:nvPr>
            <p:ph type="title" idx="2"/>
          </p:nvPr>
        </p:nvSpPr>
        <p:spPr>
          <a:xfrm>
            <a:off x="1972675" y="1682850"/>
            <a:ext cx="1985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Context</a:t>
            </a:r>
            <a:endParaRPr/>
          </a:p>
        </p:txBody>
      </p:sp>
      <p:sp>
        <p:nvSpPr>
          <p:cNvPr id="165" name="Google Shape;165;p29"/>
          <p:cNvSpPr txBox="1">
            <a:spLocks noGrp="1"/>
          </p:cNvSpPr>
          <p:nvPr>
            <p:ph type="subTitle" idx="1"/>
          </p:nvPr>
        </p:nvSpPr>
        <p:spPr>
          <a:xfrm>
            <a:off x="1972675" y="2315972"/>
            <a:ext cx="2552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description and problem statement</a:t>
            </a:r>
            <a:endParaRPr/>
          </a:p>
        </p:txBody>
      </p:sp>
      <p:sp>
        <p:nvSpPr>
          <p:cNvPr id="166" name="Google Shape;166;p29"/>
          <p:cNvSpPr txBox="1">
            <a:spLocks noGrp="1"/>
          </p:cNvSpPr>
          <p:nvPr>
            <p:ph type="title" idx="3"/>
          </p:nvPr>
        </p:nvSpPr>
        <p:spPr>
          <a:xfrm>
            <a:off x="582650" y="1667500"/>
            <a:ext cx="1389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7" name="Google Shape;167;p29"/>
          <p:cNvSpPr txBox="1">
            <a:spLocks noGrp="1"/>
          </p:cNvSpPr>
          <p:nvPr>
            <p:ph type="title" idx="4"/>
          </p:nvPr>
        </p:nvSpPr>
        <p:spPr>
          <a:xfrm>
            <a:off x="5875350" y="1682850"/>
            <a:ext cx="1985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a:t>
            </a:r>
            <a:endParaRPr/>
          </a:p>
        </p:txBody>
      </p:sp>
      <p:sp>
        <p:nvSpPr>
          <p:cNvPr id="168" name="Google Shape;168;p29"/>
          <p:cNvSpPr txBox="1">
            <a:spLocks noGrp="1"/>
          </p:cNvSpPr>
          <p:nvPr>
            <p:ph type="subTitle" idx="5"/>
          </p:nvPr>
        </p:nvSpPr>
        <p:spPr>
          <a:xfrm>
            <a:off x="5875350" y="2315972"/>
            <a:ext cx="2552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Description of the data being worked on</a:t>
            </a:r>
            <a:endParaRPr/>
          </a:p>
        </p:txBody>
      </p:sp>
      <p:sp>
        <p:nvSpPr>
          <p:cNvPr id="169" name="Google Shape;169;p29"/>
          <p:cNvSpPr txBox="1">
            <a:spLocks noGrp="1"/>
          </p:cNvSpPr>
          <p:nvPr>
            <p:ph type="title" idx="6"/>
          </p:nvPr>
        </p:nvSpPr>
        <p:spPr>
          <a:xfrm>
            <a:off x="4485425" y="1667500"/>
            <a:ext cx="1389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0" name="Google Shape;170;p29"/>
          <p:cNvSpPr txBox="1">
            <a:spLocks noGrp="1"/>
          </p:cNvSpPr>
          <p:nvPr>
            <p:ph type="title" idx="7"/>
          </p:nvPr>
        </p:nvSpPr>
        <p:spPr>
          <a:xfrm>
            <a:off x="1972675" y="3314221"/>
            <a:ext cx="1985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a:t>
            </a:r>
            <a:endParaRPr/>
          </a:p>
        </p:txBody>
      </p:sp>
      <p:sp>
        <p:nvSpPr>
          <p:cNvPr id="171" name="Google Shape;171;p29"/>
          <p:cNvSpPr txBox="1">
            <a:spLocks noGrp="1"/>
          </p:cNvSpPr>
          <p:nvPr>
            <p:ph type="subTitle" idx="8"/>
          </p:nvPr>
        </p:nvSpPr>
        <p:spPr>
          <a:xfrm>
            <a:off x="1972675" y="3947343"/>
            <a:ext cx="2552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data was used to approach the problems</a:t>
            </a:r>
            <a:endParaRPr/>
          </a:p>
        </p:txBody>
      </p:sp>
      <p:sp>
        <p:nvSpPr>
          <p:cNvPr id="172" name="Google Shape;172;p29"/>
          <p:cNvSpPr txBox="1">
            <a:spLocks noGrp="1"/>
          </p:cNvSpPr>
          <p:nvPr>
            <p:ph type="title" idx="9"/>
          </p:nvPr>
        </p:nvSpPr>
        <p:spPr>
          <a:xfrm>
            <a:off x="582650" y="3298874"/>
            <a:ext cx="1389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3" name="Google Shape;173;p29"/>
          <p:cNvSpPr txBox="1">
            <a:spLocks noGrp="1"/>
          </p:cNvSpPr>
          <p:nvPr>
            <p:ph type="title" idx="13"/>
          </p:nvPr>
        </p:nvSpPr>
        <p:spPr>
          <a:xfrm>
            <a:off x="5875350" y="3314221"/>
            <a:ext cx="1985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Insights</a:t>
            </a:r>
            <a:endParaRPr/>
          </a:p>
        </p:txBody>
      </p:sp>
      <p:sp>
        <p:nvSpPr>
          <p:cNvPr id="174" name="Google Shape;174;p29"/>
          <p:cNvSpPr txBox="1">
            <a:spLocks noGrp="1"/>
          </p:cNvSpPr>
          <p:nvPr>
            <p:ph type="subTitle" idx="14"/>
          </p:nvPr>
        </p:nvSpPr>
        <p:spPr>
          <a:xfrm>
            <a:off x="5875350" y="3947343"/>
            <a:ext cx="2552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How the analysis can lead to business decisions</a:t>
            </a:r>
            <a:endParaRPr/>
          </a:p>
        </p:txBody>
      </p:sp>
      <p:sp>
        <p:nvSpPr>
          <p:cNvPr id="175" name="Google Shape;175;p29"/>
          <p:cNvSpPr txBox="1">
            <a:spLocks noGrp="1"/>
          </p:cNvSpPr>
          <p:nvPr>
            <p:ph type="title" idx="15"/>
          </p:nvPr>
        </p:nvSpPr>
        <p:spPr>
          <a:xfrm>
            <a:off x="4485425" y="3298874"/>
            <a:ext cx="1389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title"/>
          </p:nvPr>
        </p:nvSpPr>
        <p:spPr>
          <a:xfrm>
            <a:off x="669275" y="445025"/>
            <a:ext cx="80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t>Predict price range based on people’s behavior</a:t>
            </a:r>
            <a:endParaRPr sz="2400"/>
          </a:p>
        </p:txBody>
      </p:sp>
      <p:pic>
        <p:nvPicPr>
          <p:cNvPr id="348" name="Google Shape;348;p47"/>
          <p:cNvPicPr preferRelativeResize="0"/>
          <p:nvPr/>
        </p:nvPicPr>
        <p:blipFill>
          <a:blip r:embed="rId3">
            <a:alphaModFix/>
          </a:blip>
          <a:stretch>
            <a:fillRect/>
          </a:stretch>
        </p:blipFill>
        <p:spPr>
          <a:xfrm>
            <a:off x="559525" y="1422350"/>
            <a:ext cx="3335423" cy="3575525"/>
          </a:xfrm>
          <a:prstGeom prst="rect">
            <a:avLst/>
          </a:prstGeom>
          <a:noFill/>
          <a:ln>
            <a:noFill/>
          </a:ln>
        </p:spPr>
      </p:pic>
      <p:pic>
        <p:nvPicPr>
          <p:cNvPr id="349" name="Google Shape;349;p47"/>
          <p:cNvPicPr preferRelativeResize="0"/>
          <p:nvPr/>
        </p:nvPicPr>
        <p:blipFill>
          <a:blip r:embed="rId4">
            <a:alphaModFix/>
          </a:blip>
          <a:stretch>
            <a:fillRect/>
          </a:stretch>
        </p:blipFill>
        <p:spPr>
          <a:xfrm>
            <a:off x="5068850" y="1539225"/>
            <a:ext cx="3618226" cy="3360549"/>
          </a:xfrm>
          <a:prstGeom prst="rect">
            <a:avLst/>
          </a:prstGeom>
          <a:noFill/>
          <a:ln>
            <a:noFill/>
          </a:ln>
        </p:spPr>
      </p:pic>
      <p:sp>
        <p:nvSpPr>
          <p:cNvPr id="350" name="Google Shape;350;p47"/>
          <p:cNvSpPr txBox="1">
            <a:spLocks noGrp="1"/>
          </p:cNvSpPr>
          <p:nvPr>
            <p:ph type="title" idx="4294967295"/>
          </p:nvPr>
        </p:nvSpPr>
        <p:spPr>
          <a:xfrm>
            <a:off x="1275725" y="1017725"/>
            <a:ext cx="2001600" cy="3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First Trail - R^2: 0.323 </a:t>
            </a:r>
            <a:endParaRPr sz="1200"/>
          </a:p>
        </p:txBody>
      </p:sp>
      <p:sp>
        <p:nvSpPr>
          <p:cNvPr id="351" name="Google Shape;351;p47"/>
          <p:cNvSpPr txBox="1">
            <a:spLocks noGrp="1"/>
          </p:cNvSpPr>
          <p:nvPr>
            <p:ph type="title" idx="4294967295"/>
          </p:nvPr>
        </p:nvSpPr>
        <p:spPr>
          <a:xfrm>
            <a:off x="5771525" y="1017725"/>
            <a:ext cx="2249100" cy="3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Second Trail - R^2: 0.3226 </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Findings - Customer Purchase Behavior</a:t>
            </a:r>
            <a:endParaRPr sz="2500"/>
          </a:p>
        </p:txBody>
      </p:sp>
      <p:pic>
        <p:nvPicPr>
          <p:cNvPr id="357" name="Google Shape;357;p48"/>
          <p:cNvPicPr preferRelativeResize="0"/>
          <p:nvPr/>
        </p:nvPicPr>
        <p:blipFill>
          <a:blip r:embed="rId3">
            <a:alphaModFix/>
          </a:blip>
          <a:stretch>
            <a:fillRect/>
          </a:stretch>
        </p:blipFill>
        <p:spPr>
          <a:xfrm>
            <a:off x="3116650" y="1349325"/>
            <a:ext cx="5513100" cy="3313725"/>
          </a:xfrm>
          <a:prstGeom prst="rect">
            <a:avLst/>
          </a:prstGeom>
          <a:noFill/>
          <a:ln>
            <a:noFill/>
          </a:ln>
        </p:spPr>
      </p:pic>
      <p:sp>
        <p:nvSpPr>
          <p:cNvPr id="358" name="Google Shape;358;p48"/>
          <p:cNvSpPr txBox="1"/>
          <p:nvPr/>
        </p:nvSpPr>
        <p:spPr>
          <a:xfrm>
            <a:off x="188900" y="1856650"/>
            <a:ext cx="2612700" cy="2216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Lato"/>
              <a:buChar char="●"/>
            </a:pPr>
            <a:r>
              <a:rPr lang="en" sz="1200">
                <a:latin typeface="Lato"/>
                <a:ea typeface="Lato"/>
                <a:cs typeface="Lato"/>
                <a:sym typeface="Lato"/>
              </a:rPr>
              <a:t>ST = Store,  I= Internet,</a:t>
            </a:r>
            <a:endParaRPr sz="1200">
              <a:latin typeface="Lato"/>
              <a:ea typeface="Lato"/>
              <a:cs typeface="Lato"/>
              <a:sym typeface="Lato"/>
            </a:endParaRPr>
          </a:p>
          <a:p>
            <a:pPr marL="457200" lvl="0" indent="0" algn="l" rtl="0">
              <a:spcBef>
                <a:spcPts val="0"/>
              </a:spcBef>
              <a:spcAft>
                <a:spcPts val="0"/>
              </a:spcAft>
              <a:buNone/>
            </a:pPr>
            <a:r>
              <a:rPr lang="en" sz="1200">
                <a:latin typeface="Lato"/>
                <a:ea typeface="Lato"/>
                <a:cs typeface="Lato"/>
                <a:sym typeface="Lato"/>
              </a:rPr>
              <a:t>P = Phone, M = Mail</a:t>
            </a:r>
            <a:endParaRPr sz="1200">
              <a:latin typeface="Lato"/>
              <a:ea typeface="Lato"/>
              <a:cs typeface="Lato"/>
              <a:sym typeface="Lato"/>
            </a:endParaRPr>
          </a:p>
          <a:p>
            <a:pPr marL="457200" lvl="0" indent="0" algn="l" rtl="0">
              <a:spcBef>
                <a:spcPts val="0"/>
              </a:spcBef>
              <a:spcAft>
                <a:spcPts val="0"/>
              </a:spcAft>
              <a:buNone/>
            </a:pPr>
            <a:endParaRPr sz="1200">
              <a:latin typeface="Lato"/>
              <a:ea typeface="Lato"/>
              <a:cs typeface="Lato"/>
              <a:sym typeface="Lato"/>
            </a:endParaRPr>
          </a:p>
          <a:p>
            <a:pPr marL="457200" lvl="0" indent="-304800" algn="l" rtl="0">
              <a:spcBef>
                <a:spcPts val="0"/>
              </a:spcBef>
              <a:spcAft>
                <a:spcPts val="0"/>
              </a:spcAft>
              <a:buSzPts val="1200"/>
              <a:buFont typeface="Lato"/>
              <a:buChar char="●"/>
            </a:pPr>
            <a:r>
              <a:rPr lang="en" sz="1200">
                <a:latin typeface="Lato"/>
                <a:ea typeface="Lato"/>
                <a:cs typeface="Lato"/>
                <a:sym typeface="Lato"/>
              </a:rPr>
              <a:t>Highest Purchases have been made through the store, and least via Mail</a:t>
            </a:r>
            <a:endParaRPr sz="1200">
              <a:latin typeface="Lato"/>
              <a:ea typeface="Lato"/>
              <a:cs typeface="Lato"/>
              <a:sym typeface="Lato"/>
            </a:endParaRPr>
          </a:p>
          <a:p>
            <a:pPr marL="457200" lvl="0" indent="0" algn="l" rtl="0">
              <a:spcBef>
                <a:spcPts val="0"/>
              </a:spcBef>
              <a:spcAft>
                <a:spcPts val="0"/>
              </a:spcAft>
              <a:buNone/>
            </a:pPr>
            <a:endParaRPr sz="1200">
              <a:latin typeface="Lato"/>
              <a:ea typeface="Lato"/>
              <a:cs typeface="Lato"/>
              <a:sym typeface="Lato"/>
            </a:endParaRPr>
          </a:p>
          <a:p>
            <a:pPr marL="457200" lvl="0" indent="-304800" algn="l" rtl="0">
              <a:spcBef>
                <a:spcPts val="0"/>
              </a:spcBef>
              <a:spcAft>
                <a:spcPts val="0"/>
              </a:spcAft>
              <a:buSzPts val="1200"/>
              <a:buFont typeface="Lato"/>
              <a:buChar char="●"/>
            </a:pPr>
            <a:r>
              <a:rPr lang="en" sz="1200">
                <a:latin typeface="Lato"/>
                <a:ea typeface="Lato"/>
                <a:cs typeface="Lato"/>
                <a:sym typeface="Lato"/>
              </a:rPr>
              <a:t>Purchases over Phone is slightly higher than Internet. Hence, try to attract through promotional offers via phone </a:t>
            </a:r>
            <a:endParaRPr sz="12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9"/>
          <p:cNvSpPr txBox="1">
            <a:spLocks noGrp="1"/>
          </p:cNvSpPr>
          <p:nvPr>
            <p:ph type="title"/>
          </p:nvPr>
        </p:nvSpPr>
        <p:spPr>
          <a:xfrm>
            <a:off x="3983400" y="2489600"/>
            <a:ext cx="4440600" cy="13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Insights</a:t>
            </a:r>
            <a:endParaRPr/>
          </a:p>
        </p:txBody>
      </p:sp>
      <p:sp>
        <p:nvSpPr>
          <p:cNvPr id="364" name="Google Shape;364;p49"/>
          <p:cNvSpPr txBox="1">
            <a:spLocks noGrp="1"/>
          </p:cNvSpPr>
          <p:nvPr>
            <p:ph type="title" idx="2"/>
          </p:nvPr>
        </p:nvSpPr>
        <p:spPr>
          <a:xfrm>
            <a:off x="3983400" y="524625"/>
            <a:ext cx="4440600" cy="140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365" name="Google Shape;365;p49"/>
          <p:cNvSpPr txBox="1">
            <a:spLocks noGrp="1"/>
          </p:cNvSpPr>
          <p:nvPr>
            <p:ph type="subTitle" idx="1"/>
          </p:nvPr>
        </p:nvSpPr>
        <p:spPr>
          <a:xfrm>
            <a:off x="3983400" y="3903600"/>
            <a:ext cx="38829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How the analysis can lead to business decisions</a:t>
            </a:r>
            <a:endParaRPr sz="1400"/>
          </a:p>
        </p:txBody>
      </p:sp>
      <p:pic>
        <p:nvPicPr>
          <p:cNvPr id="366" name="Google Shape;366;p49"/>
          <p:cNvPicPr preferRelativeResize="0"/>
          <p:nvPr/>
        </p:nvPicPr>
        <p:blipFill rotWithShape="1">
          <a:blip r:embed="rId3">
            <a:alphaModFix/>
          </a:blip>
          <a:srcRect l="37845" r="21093" b="17437"/>
          <a:stretch/>
        </p:blipFill>
        <p:spPr>
          <a:xfrm>
            <a:off x="587775" y="481050"/>
            <a:ext cx="3120000" cy="4181400"/>
          </a:xfrm>
          <a:prstGeom prst="roundRect">
            <a:avLst>
              <a:gd name="adj" fmla="val 3679"/>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Analysis (lack of data)</a:t>
            </a:r>
            <a:endParaRPr/>
          </a:p>
        </p:txBody>
      </p:sp>
      <p:sp>
        <p:nvSpPr>
          <p:cNvPr id="372" name="Google Shape;372;p50"/>
          <p:cNvSpPr txBox="1">
            <a:spLocks noGrp="1"/>
          </p:cNvSpPr>
          <p:nvPr>
            <p:ph type="body" idx="1"/>
          </p:nvPr>
        </p:nvSpPr>
        <p:spPr>
          <a:xfrm>
            <a:off x="990500" y="1399625"/>
            <a:ext cx="7704000" cy="33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Data we wish we had:</a:t>
            </a:r>
            <a:endParaRPr sz="1500" b="1"/>
          </a:p>
          <a:p>
            <a:pPr marL="0" lvl="0" indent="0" algn="l" rtl="0">
              <a:spcBef>
                <a:spcPts val="1600"/>
              </a:spcBef>
              <a:spcAft>
                <a:spcPts val="0"/>
              </a:spcAft>
              <a:buNone/>
            </a:pPr>
            <a:endParaRPr sz="700"/>
          </a:p>
          <a:p>
            <a:pPr marL="457200" lvl="0" indent="0" algn="l" rtl="0">
              <a:spcBef>
                <a:spcPts val="1600"/>
              </a:spcBef>
              <a:spcAft>
                <a:spcPts val="0"/>
              </a:spcAft>
              <a:buNone/>
            </a:pPr>
            <a:r>
              <a:rPr lang="en" sz="1600">
                <a:solidFill>
                  <a:srgbClr val="0B5394"/>
                </a:solidFill>
              </a:rPr>
              <a:t>Advertising Costs </a:t>
            </a:r>
            <a:r>
              <a:rPr lang="en" sz="1600"/>
              <a:t>to build advertising response rate model and allocate budget accordingly</a:t>
            </a:r>
            <a:endParaRPr sz="1600"/>
          </a:p>
          <a:p>
            <a:pPr marL="457200" lvl="0" indent="0" algn="l" rtl="0">
              <a:spcBef>
                <a:spcPts val="1600"/>
              </a:spcBef>
              <a:spcAft>
                <a:spcPts val="0"/>
              </a:spcAft>
              <a:buNone/>
            </a:pPr>
            <a:endParaRPr sz="100"/>
          </a:p>
          <a:p>
            <a:pPr marL="457200" lvl="0" indent="0" algn="l" rtl="0">
              <a:spcBef>
                <a:spcPts val="1600"/>
              </a:spcBef>
              <a:spcAft>
                <a:spcPts val="0"/>
              </a:spcAft>
              <a:buNone/>
            </a:pPr>
            <a:r>
              <a:rPr lang="en" sz="1600">
                <a:solidFill>
                  <a:srgbClr val="0B5394"/>
                </a:solidFill>
              </a:rPr>
              <a:t>Item Purchased </a:t>
            </a:r>
            <a:r>
              <a:rPr lang="en" sz="1600"/>
              <a:t>to see which are the best-selling items during Christmas time and advertise accordingly, forecast demand</a:t>
            </a:r>
            <a:endParaRPr sz="1600"/>
          </a:p>
          <a:p>
            <a:pPr marL="0" lvl="0" indent="0" algn="l" rtl="0">
              <a:spcBef>
                <a:spcPts val="1600"/>
              </a:spcBef>
              <a:spcAft>
                <a:spcPts val="0"/>
              </a:spcAft>
              <a:buNone/>
            </a:pPr>
            <a:endParaRPr sz="100"/>
          </a:p>
          <a:p>
            <a:pPr marL="0" lvl="0" indent="457200" algn="l" rtl="0">
              <a:spcBef>
                <a:spcPts val="1600"/>
              </a:spcBef>
              <a:spcAft>
                <a:spcPts val="0"/>
              </a:spcAft>
              <a:buNone/>
            </a:pPr>
            <a:r>
              <a:rPr lang="en" sz="1600">
                <a:solidFill>
                  <a:srgbClr val="0B5394"/>
                </a:solidFill>
              </a:rPr>
              <a:t>Returns Data </a:t>
            </a:r>
            <a:r>
              <a:rPr lang="en" sz="1600"/>
              <a:t>to predict how many returns we expect to have after Christmas</a:t>
            </a:r>
            <a:endParaRPr sz="1600"/>
          </a:p>
          <a:p>
            <a:pPr marL="914400" lvl="0" indent="0" algn="l" rtl="0">
              <a:spcBef>
                <a:spcPts val="1600"/>
              </a:spcBef>
              <a:spcAft>
                <a:spcPts val="1600"/>
              </a:spcAft>
              <a:buNone/>
            </a:pPr>
            <a:endParaRPr/>
          </a:p>
        </p:txBody>
      </p:sp>
      <p:pic>
        <p:nvPicPr>
          <p:cNvPr id="373" name="Google Shape;373;p50"/>
          <p:cNvPicPr preferRelativeResize="0"/>
          <p:nvPr/>
        </p:nvPicPr>
        <p:blipFill>
          <a:blip r:embed="rId3">
            <a:alphaModFix/>
          </a:blip>
          <a:stretch>
            <a:fillRect/>
          </a:stretch>
        </p:blipFill>
        <p:spPr>
          <a:xfrm>
            <a:off x="759975" y="2233950"/>
            <a:ext cx="649224" cy="572700"/>
          </a:xfrm>
          <a:prstGeom prst="rect">
            <a:avLst/>
          </a:prstGeom>
          <a:noFill/>
          <a:ln>
            <a:noFill/>
          </a:ln>
        </p:spPr>
      </p:pic>
      <p:pic>
        <p:nvPicPr>
          <p:cNvPr id="374" name="Google Shape;374;p50"/>
          <p:cNvPicPr preferRelativeResize="0"/>
          <p:nvPr/>
        </p:nvPicPr>
        <p:blipFill>
          <a:blip r:embed="rId4">
            <a:alphaModFix/>
          </a:blip>
          <a:stretch>
            <a:fillRect/>
          </a:stretch>
        </p:blipFill>
        <p:spPr>
          <a:xfrm>
            <a:off x="758952" y="3088163"/>
            <a:ext cx="649224" cy="572700"/>
          </a:xfrm>
          <a:prstGeom prst="rect">
            <a:avLst/>
          </a:prstGeom>
          <a:noFill/>
          <a:ln>
            <a:noFill/>
          </a:ln>
        </p:spPr>
      </p:pic>
      <p:pic>
        <p:nvPicPr>
          <p:cNvPr id="375" name="Google Shape;375;p50"/>
          <p:cNvPicPr preferRelativeResize="0"/>
          <p:nvPr/>
        </p:nvPicPr>
        <p:blipFill>
          <a:blip r:embed="rId5">
            <a:alphaModFix/>
          </a:blip>
          <a:stretch>
            <a:fillRect/>
          </a:stretch>
        </p:blipFill>
        <p:spPr>
          <a:xfrm>
            <a:off x="758952" y="3942375"/>
            <a:ext cx="652650" cy="5760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sp>
        <p:nvSpPr>
          <p:cNvPr id="381" name="Google Shape;381;p51"/>
          <p:cNvSpPr txBox="1">
            <a:spLocks noGrp="1"/>
          </p:cNvSpPr>
          <p:nvPr>
            <p:ph type="body" idx="1"/>
          </p:nvPr>
        </p:nvSpPr>
        <p:spPr>
          <a:xfrm>
            <a:off x="720000" y="1287725"/>
            <a:ext cx="7120800" cy="3344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The further away from a retail store or if middle-aged professional, the more likely the customer will order from the internet. Online marketing/advertising should be made on areas where there isn’t a nearby retail store and where the market is mostly comprised of families. </a:t>
            </a:r>
            <a:endParaRPr sz="1400"/>
          </a:p>
          <a:p>
            <a:pPr marL="457200" lvl="0" indent="-317500" algn="l" rtl="0">
              <a:spcBef>
                <a:spcPts val="0"/>
              </a:spcBef>
              <a:spcAft>
                <a:spcPts val="0"/>
              </a:spcAft>
              <a:buClr>
                <a:schemeClr val="lt1"/>
              </a:buClr>
              <a:buSzPts val="1400"/>
              <a:buChar char="●"/>
            </a:pPr>
            <a:endParaRPr sz="1400">
              <a:solidFill>
                <a:schemeClr val="lt1"/>
              </a:solidFill>
            </a:endParaRPr>
          </a:p>
          <a:p>
            <a:pPr marL="457200" lvl="0" indent="-317500" algn="l" rtl="0">
              <a:spcBef>
                <a:spcPts val="0"/>
              </a:spcBef>
              <a:spcAft>
                <a:spcPts val="0"/>
              </a:spcAft>
              <a:buSzPts val="1400"/>
              <a:buChar char="●"/>
            </a:pPr>
            <a:r>
              <a:rPr lang="en" sz="1400"/>
              <a:t>Based on people’s spending price range, for the renters, pet’s owners, people who have children, people who are living in multiple-residence buildings, regularly sending coupons might help them to spend more</a:t>
            </a:r>
            <a:endParaRPr sz="1400"/>
          </a:p>
          <a:p>
            <a:pPr marL="457200" lvl="0" indent="-317500" algn="l" rtl="0">
              <a:spcBef>
                <a:spcPts val="0"/>
              </a:spcBef>
              <a:spcAft>
                <a:spcPts val="0"/>
              </a:spcAft>
              <a:buClr>
                <a:schemeClr val="lt1"/>
              </a:buClr>
              <a:buSzPts val="1400"/>
              <a:buChar char="●"/>
            </a:pPr>
            <a:endParaRPr sz="1400">
              <a:solidFill>
                <a:schemeClr val="lt1"/>
              </a:solidFill>
            </a:endParaRPr>
          </a:p>
          <a:p>
            <a:pPr marL="457200" lvl="0" indent="-317500" algn="l" rtl="0">
              <a:spcBef>
                <a:spcPts val="0"/>
              </a:spcBef>
              <a:spcAft>
                <a:spcPts val="0"/>
              </a:spcAft>
              <a:buSzPts val="1400"/>
              <a:buChar char="●"/>
            </a:pPr>
            <a:r>
              <a:rPr lang="en" sz="1400"/>
              <a:t>Since people who live in single family houses end up buying expensive things compared to the rest, they should be specially targeted to boost sales</a:t>
            </a:r>
            <a:endParaRPr sz="1400"/>
          </a:p>
          <a:p>
            <a:pPr marL="457200" lvl="0" indent="-317500" algn="l" rtl="0">
              <a:spcBef>
                <a:spcPts val="0"/>
              </a:spcBef>
              <a:spcAft>
                <a:spcPts val="0"/>
              </a:spcAft>
              <a:buClr>
                <a:schemeClr val="lt1"/>
              </a:buClr>
              <a:buSzPts val="1400"/>
              <a:buChar char="●"/>
            </a:pPr>
            <a:endParaRPr sz="1400">
              <a:solidFill>
                <a:schemeClr val="lt1"/>
              </a:solidFill>
            </a:endParaRPr>
          </a:p>
          <a:p>
            <a:pPr marL="457200" lvl="0" indent="-317500" algn="l" rtl="0">
              <a:spcBef>
                <a:spcPts val="0"/>
              </a:spcBef>
              <a:spcAft>
                <a:spcPts val="0"/>
              </a:spcAft>
              <a:buSzPts val="1400"/>
              <a:buChar char="●"/>
            </a:pPr>
            <a:r>
              <a:rPr lang="en" sz="1400"/>
              <a:t>Since majority of the items bought are gifts and having children does impact the behavior of buying, more products should be promoted as gifting items </a:t>
            </a:r>
            <a:endParaRPr sz="1400"/>
          </a:p>
        </p:txBody>
      </p:sp>
      <p:pic>
        <p:nvPicPr>
          <p:cNvPr id="382" name="Google Shape;382;p51"/>
          <p:cNvPicPr preferRelativeResize="0"/>
          <p:nvPr/>
        </p:nvPicPr>
        <p:blipFill>
          <a:blip r:embed="rId3">
            <a:alphaModFix/>
          </a:blip>
          <a:stretch>
            <a:fillRect/>
          </a:stretch>
        </p:blipFill>
        <p:spPr>
          <a:xfrm>
            <a:off x="7993225" y="3143265"/>
            <a:ext cx="663625" cy="663647"/>
          </a:xfrm>
          <a:prstGeom prst="rect">
            <a:avLst/>
          </a:prstGeom>
          <a:noFill/>
          <a:ln>
            <a:noFill/>
          </a:ln>
        </p:spPr>
      </p:pic>
      <p:pic>
        <p:nvPicPr>
          <p:cNvPr id="383" name="Google Shape;383;p51"/>
          <p:cNvPicPr preferRelativeResize="0"/>
          <p:nvPr/>
        </p:nvPicPr>
        <p:blipFill>
          <a:blip r:embed="rId4">
            <a:alphaModFix/>
          </a:blip>
          <a:stretch>
            <a:fillRect/>
          </a:stretch>
        </p:blipFill>
        <p:spPr>
          <a:xfrm>
            <a:off x="7993237" y="3946225"/>
            <a:ext cx="663601" cy="663622"/>
          </a:xfrm>
          <a:prstGeom prst="rect">
            <a:avLst/>
          </a:prstGeom>
          <a:noFill/>
          <a:ln>
            <a:noFill/>
          </a:ln>
        </p:spPr>
      </p:pic>
      <p:pic>
        <p:nvPicPr>
          <p:cNvPr id="384" name="Google Shape;384;p51"/>
          <p:cNvPicPr preferRelativeResize="0"/>
          <p:nvPr/>
        </p:nvPicPr>
        <p:blipFill>
          <a:blip r:embed="rId5">
            <a:alphaModFix/>
          </a:blip>
          <a:stretch>
            <a:fillRect/>
          </a:stretch>
        </p:blipFill>
        <p:spPr>
          <a:xfrm>
            <a:off x="7993225" y="2340314"/>
            <a:ext cx="663625" cy="663625"/>
          </a:xfrm>
          <a:prstGeom prst="rect">
            <a:avLst/>
          </a:prstGeom>
          <a:noFill/>
          <a:ln>
            <a:noFill/>
          </a:ln>
        </p:spPr>
      </p:pic>
      <p:pic>
        <p:nvPicPr>
          <p:cNvPr id="385" name="Google Shape;385;p51"/>
          <p:cNvPicPr preferRelativeResize="0"/>
          <p:nvPr/>
        </p:nvPicPr>
        <p:blipFill>
          <a:blip r:embed="rId6">
            <a:alphaModFix/>
          </a:blip>
          <a:stretch>
            <a:fillRect/>
          </a:stretch>
        </p:blipFill>
        <p:spPr>
          <a:xfrm>
            <a:off x="7991281" y="1367379"/>
            <a:ext cx="667512" cy="6675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3E0C-11EA-C8C4-2E9D-E21EDFDBE370}"/>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0C5010E7-F5CA-C6AF-5464-E1ABC0D45E73}"/>
              </a:ext>
            </a:extLst>
          </p:cNvPr>
          <p:cNvSpPr>
            <a:spLocks noGrp="1"/>
          </p:cNvSpPr>
          <p:nvPr>
            <p:ph type="body" idx="1"/>
          </p:nvPr>
        </p:nvSpPr>
        <p:spPr/>
        <p:txBody>
          <a:bodyPr/>
          <a:lstStyle/>
          <a:p>
            <a:r>
              <a:rPr lang="en-US" dirty="0"/>
              <a:t> </a:t>
            </a:r>
          </a:p>
        </p:txBody>
      </p:sp>
      <p:pic>
        <p:nvPicPr>
          <p:cNvPr id="5" name="Picture 4">
            <a:extLst>
              <a:ext uri="{FF2B5EF4-FFF2-40B4-BE49-F238E27FC236}">
                <a16:creationId xmlns:a16="http://schemas.microsoft.com/office/drawing/2014/main" id="{8B8C677F-D14C-B7A0-ABFA-CF6A9F05F1AF}"/>
              </a:ext>
            </a:extLst>
          </p:cNvPr>
          <p:cNvPicPr>
            <a:picLocks noChangeAspect="1"/>
          </p:cNvPicPr>
          <p:nvPr/>
        </p:nvPicPr>
        <p:blipFill>
          <a:blip r:embed="rId2"/>
          <a:stretch>
            <a:fillRect/>
          </a:stretch>
        </p:blipFill>
        <p:spPr>
          <a:xfrm>
            <a:off x="755682" y="1295229"/>
            <a:ext cx="5226319" cy="2883048"/>
          </a:xfrm>
          <a:prstGeom prst="rect">
            <a:avLst/>
          </a:prstGeom>
        </p:spPr>
      </p:pic>
      <p:pic>
        <p:nvPicPr>
          <p:cNvPr id="7" name="Picture 6">
            <a:extLst>
              <a:ext uri="{FF2B5EF4-FFF2-40B4-BE49-F238E27FC236}">
                <a16:creationId xmlns:a16="http://schemas.microsoft.com/office/drawing/2014/main" id="{FF7CED6F-079E-E813-3421-C6F50D1231E1}"/>
              </a:ext>
            </a:extLst>
          </p:cNvPr>
          <p:cNvPicPr>
            <a:picLocks noChangeAspect="1"/>
          </p:cNvPicPr>
          <p:nvPr/>
        </p:nvPicPr>
        <p:blipFill>
          <a:blip r:embed="rId3"/>
          <a:stretch>
            <a:fillRect/>
          </a:stretch>
        </p:blipFill>
        <p:spPr>
          <a:xfrm>
            <a:off x="5780832" y="1295229"/>
            <a:ext cx="2133710" cy="2863997"/>
          </a:xfrm>
          <a:prstGeom prst="rect">
            <a:avLst/>
          </a:prstGeom>
        </p:spPr>
      </p:pic>
      <p:sp>
        <p:nvSpPr>
          <p:cNvPr id="8" name="Google Shape;393;p52">
            <a:extLst>
              <a:ext uri="{FF2B5EF4-FFF2-40B4-BE49-F238E27FC236}">
                <a16:creationId xmlns:a16="http://schemas.microsoft.com/office/drawing/2014/main" id="{3D53475F-612B-6DA9-C2EB-A6108D13A378}"/>
              </a:ext>
            </a:extLst>
          </p:cNvPr>
          <p:cNvSpPr txBox="1">
            <a:spLocks/>
          </p:cNvSpPr>
          <p:nvPr/>
        </p:nvSpPr>
        <p:spPr>
          <a:xfrm>
            <a:off x="851774" y="445025"/>
            <a:ext cx="7704000" cy="572700"/>
          </a:xfrm>
          <a:prstGeom prst="rect">
            <a:avLst/>
          </a:prstGeom>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400" b="1" dirty="0"/>
              <a:t>RFM Analysis</a:t>
            </a:r>
          </a:p>
        </p:txBody>
      </p:sp>
    </p:spTree>
    <p:extLst>
      <p:ext uri="{BB962C8B-B14F-4D97-AF65-F5344CB8AC3E}">
        <p14:creationId xmlns:p14="http://schemas.microsoft.com/office/powerpoint/2010/main" val="4087276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2"/>
          <p:cNvSpPr/>
          <p:nvPr/>
        </p:nvSpPr>
        <p:spPr>
          <a:xfrm>
            <a:off x="707650" y="1213725"/>
            <a:ext cx="2459100" cy="3360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2"/>
          <p:cNvSpPr/>
          <p:nvPr/>
        </p:nvSpPr>
        <p:spPr>
          <a:xfrm>
            <a:off x="3342438" y="1213725"/>
            <a:ext cx="2459100" cy="3360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2"/>
          <p:cNvSpPr/>
          <p:nvPr/>
        </p:nvSpPr>
        <p:spPr>
          <a:xfrm>
            <a:off x="5977251" y="1213725"/>
            <a:ext cx="2459100" cy="3360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In Summary,</a:t>
            </a:r>
            <a:endParaRPr dirty="0"/>
          </a:p>
        </p:txBody>
      </p:sp>
      <p:sp>
        <p:nvSpPr>
          <p:cNvPr id="394" name="Google Shape;394;p52"/>
          <p:cNvSpPr txBox="1">
            <a:spLocks noGrp="1"/>
          </p:cNvSpPr>
          <p:nvPr>
            <p:ph type="title"/>
          </p:nvPr>
        </p:nvSpPr>
        <p:spPr>
          <a:xfrm>
            <a:off x="879900" y="2651156"/>
            <a:ext cx="2175300" cy="4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a:t>
            </a:r>
            <a:endParaRPr/>
          </a:p>
        </p:txBody>
      </p:sp>
      <p:sp>
        <p:nvSpPr>
          <p:cNvPr id="395" name="Google Shape;395;p52"/>
          <p:cNvSpPr txBox="1">
            <a:spLocks noGrp="1"/>
          </p:cNvSpPr>
          <p:nvPr>
            <p:ph type="subTitle" idx="1"/>
          </p:nvPr>
        </p:nvSpPr>
        <p:spPr>
          <a:xfrm>
            <a:off x="879900" y="3146524"/>
            <a:ext cx="2175300" cy="116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analysis resulted in specific people to market towards, reducing company spending and increasing sales</a:t>
            </a:r>
            <a:endParaRPr/>
          </a:p>
        </p:txBody>
      </p:sp>
      <p:sp>
        <p:nvSpPr>
          <p:cNvPr id="396" name="Google Shape;396;p52"/>
          <p:cNvSpPr txBox="1">
            <a:spLocks noGrp="1"/>
          </p:cNvSpPr>
          <p:nvPr>
            <p:ph type="title" idx="4"/>
          </p:nvPr>
        </p:nvSpPr>
        <p:spPr>
          <a:xfrm>
            <a:off x="6088800" y="2651156"/>
            <a:ext cx="2175300" cy="4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Incentivize</a:t>
            </a:r>
            <a:endParaRPr/>
          </a:p>
        </p:txBody>
      </p:sp>
      <p:sp>
        <p:nvSpPr>
          <p:cNvPr id="397" name="Google Shape;397;p52"/>
          <p:cNvSpPr txBox="1">
            <a:spLocks noGrp="1"/>
          </p:cNvSpPr>
          <p:nvPr>
            <p:ph type="title" idx="2"/>
          </p:nvPr>
        </p:nvSpPr>
        <p:spPr>
          <a:xfrm>
            <a:off x="3484350" y="2651156"/>
            <a:ext cx="2175300" cy="4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Promote</a:t>
            </a:r>
            <a:endParaRPr/>
          </a:p>
        </p:txBody>
      </p:sp>
      <p:sp>
        <p:nvSpPr>
          <p:cNvPr id="398" name="Google Shape;398;p52"/>
          <p:cNvSpPr txBox="1">
            <a:spLocks noGrp="1"/>
          </p:cNvSpPr>
          <p:nvPr>
            <p:ph type="subTitle" idx="3"/>
          </p:nvPr>
        </p:nvSpPr>
        <p:spPr>
          <a:xfrm>
            <a:off x="3484350" y="3146525"/>
            <a:ext cx="2175300" cy="11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 will advertise, promote,  and focus more on certain products during specific seasons, based on our analysis</a:t>
            </a:r>
            <a:endParaRPr/>
          </a:p>
        </p:txBody>
      </p:sp>
      <p:sp>
        <p:nvSpPr>
          <p:cNvPr id="399" name="Google Shape;399;p52"/>
          <p:cNvSpPr txBox="1">
            <a:spLocks noGrp="1"/>
          </p:cNvSpPr>
          <p:nvPr>
            <p:ph type="subTitle" idx="5"/>
          </p:nvPr>
        </p:nvSpPr>
        <p:spPr>
          <a:xfrm>
            <a:off x="6088800" y="3146524"/>
            <a:ext cx="2175300" cy="12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 customers will receive incentives like coupons or discounts via their preferred channel to continue shopping with us</a:t>
            </a:r>
            <a:endParaRPr/>
          </a:p>
        </p:txBody>
      </p:sp>
      <p:pic>
        <p:nvPicPr>
          <p:cNvPr id="400" name="Google Shape;400;p52"/>
          <p:cNvPicPr preferRelativeResize="0"/>
          <p:nvPr/>
        </p:nvPicPr>
        <p:blipFill>
          <a:blip r:embed="rId3">
            <a:alphaModFix/>
          </a:blip>
          <a:stretch>
            <a:fillRect/>
          </a:stretch>
        </p:blipFill>
        <p:spPr>
          <a:xfrm>
            <a:off x="1648069" y="1936549"/>
            <a:ext cx="578250" cy="578263"/>
          </a:xfrm>
          <a:prstGeom prst="rect">
            <a:avLst/>
          </a:prstGeom>
          <a:noFill/>
          <a:ln>
            <a:noFill/>
          </a:ln>
        </p:spPr>
      </p:pic>
      <p:pic>
        <p:nvPicPr>
          <p:cNvPr id="401" name="Google Shape;401;p52"/>
          <p:cNvPicPr preferRelativeResize="0"/>
          <p:nvPr/>
        </p:nvPicPr>
        <p:blipFill>
          <a:blip r:embed="rId4">
            <a:alphaModFix/>
          </a:blip>
          <a:stretch>
            <a:fillRect/>
          </a:stretch>
        </p:blipFill>
        <p:spPr>
          <a:xfrm>
            <a:off x="4252413" y="1875625"/>
            <a:ext cx="639174" cy="639174"/>
          </a:xfrm>
          <a:prstGeom prst="rect">
            <a:avLst/>
          </a:prstGeom>
          <a:noFill/>
          <a:ln>
            <a:noFill/>
          </a:ln>
        </p:spPr>
      </p:pic>
      <p:pic>
        <p:nvPicPr>
          <p:cNvPr id="402" name="Google Shape;402;p52"/>
          <p:cNvPicPr preferRelativeResize="0"/>
          <p:nvPr/>
        </p:nvPicPr>
        <p:blipFill>
          <a:blip r:embed="rId5">
            <a:alphaModFix/>
          </a:blip>
          <a:stretch>
            <a:fillRect/>
          </a:stretch>
        </p:blipFill>
        <p:spPr>
          <a:xfrm>
            <a:off x="6917675" y="1875625"/>
            <a:ext cx="639174" cy="639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title"/>
          </p:nvPr>
        </p:nvSpPr>
        <p:spPr>
          <a:xfrm>
            <a:off x="2424600" y="1309960"/>
            <a:ext cx="4294800" cy="105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408" name="Google Shape;408;p53"/>
          <p:cNvSpPr txBox="1">
            <a:spLocks noGrp="1"/>
          </p:cNvSpPr>
          <p:nvPr>
            <p:ph type="subTitle" idx="1"/>
          </p:nvPr>
        </p:nvSpPr>
        <p:spPr>
          <a:xfrm>
            <a:off x="2854650" y="2361433"/>
            <a:ext cx="3434700" cy="13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would be happy to answer your questions.</a:t>
            </a:r>
            <a:endParaRPr/>
          </a:p>
        </p:txBody>
      </p:sp>
      <p:sp>
        <p:nvSpPr>
          <p:cNvPr id="409" name="Google Shape;409;p53"/>
          <p:cNvSpPr txBox="1"/>
          <p:nvPr/>
        </p:nvSpPr>
        <p:spPr>
          <a:xfrm>
            <a:off x="2051225" y="3748900"/>
            <a:ext cx="52638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grpSp>
        <p:nvGrpSpPr>
          <p:cNvPr id="410" name="Google Shape;410;p53"/>
          <p:cNvGrpSpPr/>
          <p:nvPr/>
        </p:nvGrpSpPr>
        <p:grpSpPr>
          <a:xfrm>
            <a:off x="4275983" y="3154664"/>
            <a:ext cx="592047" cy="592047"/>
            <a:chOff x="2679050" y="725275"/>
            <a:chExt cx="710400" cy="710400"/>
          </a:xfrm>
        </p:grpSpPr>
        <p:sp>
          <p:nvSpPr>
            <p:cNvPr id="411" name="Google Shape;411;p53"/>
            <p:cNvSpPr/>
            <p:nvPr/>
          </p:nvSpPr>
          <p:spPr>
            <a:xfrm>
              <a:off x="2679050" y="725275"/>
              <a:ext cx="710400" cy="710400"/>
            </a:xfrm>
            <a:prstGeom prst="blockArc">
              <a:avLst>
                <a:gd name="adj1" fmla="val 232"/>
                <a:gd name="adj2" fmla="val 16200929"/>
                <a:gd name="adj3" fmla="val 2395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3"/>
            <p:cNvSpPr/>
            <p:nvPr/>
          </p:nvSpPr>
          <p:spPr>
            <a:xfrm>
              <a:off x="3211850" y="830725"/>
              <a:ext cx="177600" cy="17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4"/>
          <p:cNvSpPr txBox="1">
            <a:spLocks noGrp="1"/>
          </p:cNvSpPr>
          <p:nvPr>
            <p:ph type="title"/>
          </p:nvPr>
        </p:nvSpPr>
        <p:spPr>
          <a:xfrm>
            <a:off x="3983400" y="2489600"/>
            <a:ext cx="4440600" cy="13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Appendix </a:t>
            </a:r>
            <a:endParaRPr dirty="0"/>
          </a:p>
        </p:txBody>
      </p:sp>
      <p:sp>
        <p:nvSpPr>
          <p:cNvPr id="418" name="Google Shape;418;p54"/>
          <p:cNvSpPr txBox="1">
            <a:spLocks noGrp="1"/>
          </p:cNvSpPr>
          <p:nvPr>
            <p:ph type="title" idx="2"/>
          </p:nvPr>
        </p:nvSpPr>
        <p:spPr>
          <a:xfrm>
            <a:off x="3983400" y="524625"/>
            <a:ext cx="4440600" cy="140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pic>
        <p:nvPicPr>
          <p:cNvPr id="419" name="Google Shape;419;p54"/>
          <p:cNvPicPr preferRelativeResize="0"/>
          <p:nvPr/>
        </p:nvPicPr>
        <p:blipFill rotWithShape="1">
          <a:blip r:embed="rId3">
            <a:alphaModFix/>
          </a:blip>
          <a:srcRect l="37845" r="21093" b="17437"/>
          <a:stretch/>
        </p:blipFill>
        <p:spPr>
          <a:xfrm>
            <a:off x="587775" y="481050"/>
            <a:ext cx="3120000" cy="4181400"/>
          </a:xfrm>
          <a:prstGeom prst="roundRect">
            <a:avLst>
              <a:gd name="adj" fmla="val 3679"/>
            </a:avLst>
          </a:prstGeom>
          <a:noFill/>
          <a:ln>
            <a:noFill/>
          </a:ln>
        </p:spPr>
      </p:pic>
      <p:pic>
        <p:nvPicPr>
          <p:cNvPr id="420" name="Google Shape;420;p54"/>
          <p:cNvPicPr preferRelativeResize="0"/>
          <p:nvPr/>
        </p:nvPicPr>
        <p:blipFill rotWithShape="1">
          <a:blip r:embed="rId4">
            <a:alphaModFix/>
          </a:blip>
          <a:srcRect l="26980" t="995" r="25394" b="3246"/>
          <a:stretch/>
        </p:blipFill>
        <p:spPr>
          <a:xfrm>
            <a:off x="587775" y="481050"/>
            <a:ext cx="3120000" cy="4181400"/>
          </a:xfrm>
          <a:prstGeom prst="roundRect">
            <a:avLst>
              <a:gd name="adj" fmla="val 2979"/>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5"/>
          <p:cNvSpPr txBox="1">
            <a:spLocks noGrp="1"/>
          </p:cNvSpPr>
          <p:nvPr>
            <p:ph type="title"/>
          </p:nvPr>
        </p:nvSpPr>
        <p:spPr>
          <a:xfrm>
            <a:off x="720000" y="39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Multivariable Logistic Regression</a:t>
            </a:r>
            <a:endParaRPr/>
          </a:p>
        </p:txBody>
      </p:sp>
      <p:sp>
        <p:nvSpPr>
          <p:cNvPr id="426" name="Google Shape;426;p55"/>
          <p:cNvSpPr txBox="1"/>
          <p:nvPr/>
        </p:nvSpPr>
        <p:spPr>
          <a:xfrm>
            <a:off x="544325" y="1368300"/>
            <a:ext cx="784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427" name="Google Shape;427;p55"/>
          <p:cNvPicPr preferRelativeResize="0"/>
          <p:nvPr/>
        </p:nvPicPr>
        <p:blipFill>
          <a:blip r:embed="rId3">
            <a:alphaModFix/>
          </a:blip>
          <a:stretch>
            <a:fillRect/>
          </a:stretch>
        </p:blipFill>
        <p:spPr>
          <a:xfrm>
            <a:off x="6194075" y="1554480"/>
            <a:ext cx="1947672" cy="3493008"/>
          </a:xfrm>
          <a:prstGeom prst="rect">
            <a:avLst/>
          </a:prstGeom>
          <a:noFill/>
          <a:ln>
            <a:noFill/>
          </a:ln>
        </p:spPr>
      </p:pic>
      <p:pic>
        <p:nvPicPr>
          <p:cNvPr id="428" name="Google Shape;428;p55"/>
          <p:cNvPicPr preferRelativeResize="0"/>
          <p:nvPr/>
        </p:nvPicPr>
        <p:blipFill>
          <a:blip r:embed="rId4">
            <a:alphaModFix/>
          </a:blip>
          <a:stretch>
            <a:fillRect/>
          </a:stretch>
        </p:blipFill>
        <p:spPr>
          <a:xfrm>
            <a:off x="3484025" y="1554475"/>
            <a:ext cx="1947672" cy="3490801"/>
          </a:xfrm>
          <a:prstGeom prst="rect">
            <a:avLst/>
          </a:prstGeom>
          <a:noFill/>
          <a:ln>
            <a:noFill/>
          </a:ln>
        </p:spPr>
      </p:pic>
      <p:pic>
        <p:nvPicPr>
          <p:cNvPr id="429" name="Google Shape;429;p55"/>
          <p:cNvPicPr preferRelativeResize="0"/>
          <p:nvPr/>
        </p:nvPicPr>
        <p:blipFill>
          <a:blip r:embed="rId5">
            <a:alphaModFix/>
          </a:blip>
          <a:stretch>
            <a:fillRect/>
          </a:stretch>
        </p:blipFill>
        <p:spPr>
          <a:xfrm>
            <a:off x="757150" y="1554480"/>
            <a:ext cx="1948200" cy="3493007"/>
          </a:xfrm>
          <a:prstGeom prst="rect">
            <a:avLst/>
          </a:prstGeom>
          <a:noFill/>
          <a:ln>
            <a:noFill/>
          </a:ln>
        </p:spPr>
      </p:pic>
      <p:sp>
        <p:nvSpPr>
          <p:cNvPr id="430" name="Google Shape;430;p55"/>
          <p:cNvSpPr txBox="1"/>
          <p:nvPr/>
        </p:nvSpPr>
        <p:spPr>
          <a:xfrm>
            <a:off x="627625" y="1105300"/>
            <a:ext cx="207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Retail</a:t>
            </a:r>
            <a:endParaRPr>
              <a:latin typeface="Lato"/>
              <a:ea typeface="Lato"/>
              <a:cs typeface="Lato"/>
              <a:sym typeface="Lato"/>
            </a:endParaRPr>
          </a:p>
        </p:txBody>
      </p:sp>
      <p:sp>
        <p:nvSpPr>
          <p:cNvPr id="431" name="Google Shape;431;p55"/>
          <p:cNvSpPr txBox="1"/>
          <p:nvPr/>
        </p:nvSpPr>
        <p:spPr>
          <a:xfrm>
            <a:off x="3263750" y="1105300"/>
            <a:ext cx="207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Catalogue</a:t>
            </a:r>
            <a:endParaRPr>
              <a:latin typeface="Lato"/>
              <a:ea typeface="Lato"/>
              <a:cs typeface="Lato"/>
              <a:sym typeface="Lato"/>
            </a:endParaRPr>
          </a:p>
        </p:txBody>
      </p:sp>
      <p:sp>
        <p:nvSpPr>
          <p:cNvPr id="432" name="Google Shape;432;p55"/>
          <p:cNvSpPr txBox="1"/>
          <p:nvPr/>
        </p:nvSpPr>
        <p:spPr>
          <a:xfrm>
            <a:off x="6062500" y="1105300"/>
            <a:ext cx="207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Internet</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3983400" y="2489600"/>
            <a:ext cx="4440600" cy="13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Context</a:t>
            </a:r>
            <a:endParaRPr/>
          </a:p>
        </p:txBody>
      </p:sp>
      <p:sp>
        <p:nvSpPr>
          <p:cNvPr id="181" name="Google Shape;181;p30"/>
          <p:cNvSpPr txBox="1">
            <a:spLocks noGrp="1"/>
          </p:cNvSpPr>
          <p:nvPr>
            <p:ph type="title" idx="2"/>
          </p:nvPr>
        </p:nvSpPr>
        <p:spPr>
          <a:xfrm>
            <a:off x="3983400" y="524625"/>
            <a:ext cx="4440600" cy="140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82" name="Google Shape;182;p30"/>
          <p:cNvSpPr txBox="1">
            <a:spLocks noGrp="1"/>
          </p:cNvSpPr>
          <p:nvPr>
            <p:ph type="subTitle" idx="1"/>
          </p:nvPr>
        </p:nvSpPr>
        <p:spPr>
          <a:xfrm>
            <a:off x="3983400" y="3903600"/>
            <a:ext cx="38829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Company description and problem statement</a:t>
            </a:r>
            <a:endParaRPr/>
          </a:p>
        </p:txBody>
      </p:sp>
      <p:pic>
        <p:nvPicPr>
          <p:cNvPr id="183" name="Google Shape;183;p30"/>
          <p:cNvPicPr preferRelativeResize="0"/>
          <p:nvPr/>
        </p:nvPicPr>
        <p:blipFill rotWithShape="1">
          <a:blip r:embed="rId3">
            <a:alphaModFix/>
          </a:blip>
          <a:srcRect l="37845" r="21093" b="17437"/>
          <a:stretch/>
        </p:blipFill>
        <p:spPr>
          <a:xfrm>
            <a:off x="587775" y="481050"/>
            <a:ext cx="3120000" cy="4181400"/>
          </a:xfrm>
          <a:prstGeom prst="roundRect">
            <a:avLst>
              <a:gd name="adj" fmla="val 4482"/>
            </a:avLst>
          </a:prstGeom>
          <a:noFill/>
          <a:ln>
            <a:noFill/>
          </a:ln>
        </p:spPr>
      </p:pic>
      <p:pic>
        <p:nvPicPr>
          <p:cNvPr id="184" name="Google Shape;184;p30"/>
          <p:cNvPicPr preferRelativeResize="0"/>
          <p:nvPr/>
        </p:nvPicPr>
        <p:blipFill rotWithShape="1">
          <a:blip r:embed="rId4">
            <a:alphaModFix/>
          </a:blip>
          <a:srcRect l="25127" t="4024" r="35313" b="16433"/>
          <a:stretch/>
        </p:blipFill>
        <p:spPr>
          <a:xfrm>
            <a:off x="587775" y="481050"/>
            <a:ext cx="3120000" cy="4181400"/>
          </a:xfrm>
          <a:prstGeom prst="roundRect">
            <a:avLst>
              <a:gd name="adj" fmla="val 3680"/>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p:nvPr/>
        </p:nvSpPr>
        <p:spPr>
          <a:xfrm>
            <a:off x="707650" y="1213725"/>
            <a:ext cx="2459100" cy="3360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3342438" y="1213725"/>
            <a:ext cx="2459100" cy="3360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5977251" y="1213725"/>
            <a:ext cx="2459100" cy="3360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Company</a:t>
            </a:r>
            <a:endParaRPr/>
          </a:p>
        </p:txBody>
      </p:sp>
      <p:sp>
        <p:nvSpPr>
          <p:cNvPr id="193" name="Google Shape;193;p31"/>
          <p:cNvSpPr txBox="1">
            <a:spLocks noGrp="1"/>
          </p:cNvSpPr>
          <p:nvPr>
            <p:ph type="title"/>
          </p:nvPr>
        </p:nvSpPr>
        <p:spPr>
          <a:xfrm>
            <a:off x="879900" y="2651156"/>
            <a:ext cx="2175300" cy="4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Size</a:t>
            </a:r>
            <a:endParaRPr/>
          </a:p>
        </p:txBody>
      </p:sp>
      <p:sp>
        <p:nvSpPr>
          <p:cNvPr id="194" name="Google Shape;194;p31"/>
          <p:cNvSpPr txBox="1">
            <a:spLocks noGrp="1"/>
          </p:cNvSpPr>
          <p:nvPr>
            <p:ph type="subTitle" idx="1"/>
          </p:nvPr>
        </p:nvSpPr>
        <p:spPr>
          <a:xfrm>
            <a:off x="879900" y="3146527"/>
            <a:ext cx="2175300" cy="8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Successful and established multichannel retail company with stores nationwide</a:t>
            </a:r>
            <a:endParaRPr/>
          </a:p>
        </p:txBody>
      </p:sp>
      <p:sp>
        <p:nvSpPr>
          <p:cNvPr id="195" name="Google Shape;195;p31"/>
          <p:cNvSpPr txBox="1">
            <a:spLocks noGrp="1"/>
          </p:cNvSpPr>
          <p:nvPr>
            <p:ph type="title" idx="4"/>
          </p:nvPr>
        </p:nvSpPr>
        <p:spPr>
          <a:xfrm>
            <a:off x="6088800" y="2651156"/>
            <a:ext cx="2175300" cy="4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a:t>
            </a:r>
            <a:endParaRPr/>
          </a:p>
        </p:txBody>
      </p:sp>
      <p:sp>
        <p:nvSpPr>
          <p:cNvPr id="196" name="Google Shape;196;p31"/>
          <p:cNvSpPr txBox="1">
            <a:spLocks noGrp="1"/>
          </p:cNvSpPr>
          <p:nvPr>
            <p:ph type="title" idx="2"/>
          </p:nvPr>
        </p:nvSpPr>
        <p:spPr>
          <a:xfrm>
            <a:off x="3484350" y="2651156"/>
            <a:ext cx="2175300" cy="4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Reputation</a:t>
            </a:r>
            <a:endParaRPr/>
          </a:p>
        </p:txBody>
      </p:sp>
      <p:sp>
        <p:nvSpPr>
          <p:cNvPr id="197" name="Google Shape;197;p31"/>
          <p:cNvSpPr txBox="1">
            <a:spLocks noGrp="1"/>
          </p:cNvSpPr>
          <p:nvPr>
            <p:ph type="subTitle" idx="3"/>
          </p:nvPr>
        </p:nvSpPr>
        <p:spPr>
          <a:xfrm>
            <a:off x="3484350" y="3146527"/>
            <a:ext cx="2175300" cy="8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Well known and has a strong positive reputation, with great long term loyalty</a:t>
            </a:r>
            <a:endParaRPr/>
          </a:p>
        </p:txBody>
      </p:sp>
      <p:sp>
        <p:nvSpPr>
          <p:cNvPr id="198" name="Google Shape;198;p31"/>
          <p:cNvSpPr txBox="1">
            <a:spLocks noGrp="1"/>
          </p:cNvSpPr>
          <p:nvPr>
            <p:ph type="subTitle" idx="5"/>
          </p:nvPr>
        </p:nvSpPr>
        <p:spPr>
          <a:xfrm>
            <a:off x="6088800" y="3146527"/>
            <a:ext cx="2175300" cy="8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Sells many different products, but mostly food products purchased as gifts during Christmas</a:t>
            </a:r>
            <a:endParaRPr/>
          </a:p>
        </p:txBody>
      </p:sp>
      <p:pic>
        <p:nvPicPr>
          <p:cNvPr id="199" name="Google Shape;199;p31"/>
          <p:cNvPicPr preferRelativeResize="0"/>
          <p:nvPr/>
        </p:nvPicPr>
        <p:blipFill>
          <a:blip r:embed="rId3">
            <a:alphaModFix/>
          </a:blip>
          <a:stretch>
            <a:fillRect/>
          </a:stretch>
        </p:blipFill>
        <p:spPr>
          <a:xfrm>
            <a:off x="4282863" y="1936550"/>
            <a:ext cx="578275" cy="578275"/>
          </a:xfrm>
          <a:prstGeom prst="rect">
            <a:avLst/>
          </a:prstGeom>
          <a:noFill/>
          <a:ln>
            <a:noFill/>
          </a:ln>
        </p:spPr>
      </p:pic>
      <p:pic>
        <p:nvPicPr>
          <p:cNvPr id="200" name="Google Shape;200;p31"/>
          <p:cNvPicPr preferRelativeResize="0"/>
          <p:nvPr/>
        </p:nvPicPr>
        <p:blipFill>
          <a:blip r:embed="rId4">
            <a:alphaModFix/>
          </a:blip>
          <a:stretch>
            <a:fillRect/>
          </a:stretch>
        </p:blipFill>
        <p:spPr>
          <a:xfrm>
            <a:off x="1648075" y="1936563"/>
            <a:ext cx="578250" cy="578250"/>
          </a:xfrm>
          <a:prstGeom prst="rect">
            <a:avLst/>
          </a:prstGeom>
          <a:noFill/>
          <a:ln>
            <a:noFill/>
          </a:ln>
        </p:spPr>
      </p:pic>
      <p:pic>
        <p:nvPicPr>
          <p:cNvPr id="201" name="Google Shape;201;p31"/>
          <p:cNvPicPr preferRelativeResize="0"/>
          <p:nvPr/>
        </p:nvPicPr>
        <p:blipFill>
          <a:blip r:embed="rId5">
            <a:alphaModFix/>
          </a:blip>
          <a:stretch>
            <a:fillRect/>
          </a:stretch>
        </p:blipFill>
        <p:spPr>
          <a:xfrm>
            <a:off x="6887325" y="1936550"/>
            <a:ext cx="578250" cy="578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Problems</a:t>
            </a:r>
            <a:endParaRPr/>
          </a:p>
        </p:txBody>
      </p:sp>
      <p:sp>
        <p:nvSpPr>
          <p:cNvPr id="207" name="Google Shape;207;p32"/>
          <p:cNvSpPr txBox="1">
            <a:spLocks noGrp="1"/>
          </p:cNvSpPr>
          <p:nvPr>
            <p:ph type="subTitle" idx="4294967295"/>
          </p:nvPr>
        </p:nvSpPr>
        <p:spPr>
          <a:xfrm>
            <a:off x="2119125" y="1427100"/>
            <a:ext cx="6030000" cy="75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Customer relationship management, including contact management, across multiple channels</a:t>
            </a:r>
            <a:endParaRPr/>
          </a:p>
        </p:txBody>
      </p:sp>
      <p:sp>
        <p:nvSpPr>
          <p:cNvPr id="208" name="Google Shape;208;p32"/>
          <p:cNvSpPr/>
          <p:nvPr/>
        </p:nvSpPr>
        <p:spPr>
          <a:xfrm>
            <a:off x="613140" y="1423950"/>
            <a:ext cx="1255800" cy="76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txBox="1">
            <a:spLocks noGrp="1"/>
          </p:cNvSpPr>
          <p:nvPr>
            <p:ph type="title" idx="4294967295"/>
          </p:nvPr>
        </p:nvSpPr>
        <p:spPr>
          <a:xfrm>
            <a:off x="582650" y="1515100"/>
            <a:ext cx="138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210" name="Google Shape;210;p32"/>
          <p:cNvSpPr txBox="1">
            <a:spLocks noGrp="1"/>
          </p:cNvSpPr>
          <p:nvPr>
            <p:ph type="subTitle" idx="4294967295"/>
          </p:nvPr>
        </p:nvSpPr>
        <p:spPr>
          <a:xfrm>
            <a:off x="2119125" y="2627450"/>
            <a:ext cx="60300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A very competitive marketplace for Christmas season gifts</a:t>
            </a:r>
            <a:endParaRPr/>
          </a:p>
        </p:txBody>
      </p:sp>
      <p:sp>
        <p:nvSpPr>
          <p:cNvPr id="211" name="Google Shape;211;p32"/>
          <p:cNvSpPr/>
          <p:nvPr/>
        </p:nvSpPr>
        <p:spPr>
          <a:xfrm>
            <a:off x="613140" y="2624300"/>
            <a:ext cx="1255800" cy="76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txBox="1">
            <a:spLocks noGrp="1"/>
          </p:cNvSpPr>
          <p:nvPr>
            <p:ph type="title" idx="4294967295"/>
          </p:nvPr>
        </p:nvSpPr>
        <p:spPr>
          <a:xfrm>
            <a:off x="582650" y="2718950"/>
            <a:ext cx="138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13" name="Google Shape;213;p32"/>
          <p:cNvSpPr txBox="1">
            <a:spLocks noGrp="1"/>
          </p:cNvSpPr>
          <p:nvPr>
            <p:ph type="subTitle" idx="4294967295"/>
          </p:nvPr>
        </p:nvSpPr>
        <p:spPr>
          <a:xfrm>
            <a:off x="2119125" y="3827800"/>
            <a:ext cx="6030000" cy="75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Generating business during the non-Christmas months of the year</a:t>
            </a:r>
            <a:endParaRPr/>
          </a:p>
        </p:txBody>
      </p:sp>
      <p:sp>
        <p:nvSpPr>
          <p:cNvPr id="214" name="Google Shape;214;p32"/>
          <p:cNvSpPr/>
          <p:nvPr/>
        </p:nvSpPr>
        <p:spPr>
          <a:xfrm>
            <a:off x="613140" y="3824650"/>
            <a:ext cx="1255800" cy="76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txBox="1">
            <a:spLocks noGrp="1"/>
          </p:cNvSpPr>
          <p:nvPr>
            <p:ph type="title" idx="4294967295"/>
          </p:nvPr>
        </p:nvSpPr>
        <p:spPr>
          <a:xfrm>
            <a:off x="613150" y="3915800"/>
            <a:ext cx="138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We Focused On</a:t>
            </a:r>
            <a:endParaRPr/>
          </a:p>
        </p:txBody>
      </p:sp>
      <p:sp>
        <p:nvSpPr>
          <p:cNvPr id="221" name="Google Shape;221;p33"/>
          <p:cNvSpPr txBox="1"/>
          <p:nvPr/>
        </p:nvSpPr>
        <p:spPr>
          <a:xfrm>
            <a:off x="1117950" y="1623600"/>
            <a:ext cx="6908100" cy="2401200"/>
          </a:xfrm>
          <a:prstGeom prst="rect">
            <a:avLst/>
          </a:prstGeom>
          <a:noFill/>
          <a:ln>
            <a:noFill/>
          </a:ln>
        </p:spPr>
        <p:txBody>
          <a:bodyPr spcFirstLastPara="1" wrap="square" lIns="91425" tIns="91425" rIns="91425" bIns="91425" anchor="t" anchorCtr="0">
            <a:spAutoFit/>
          </a:bodyPr>
          <a:lstStyle/>
          <a:p>
            <a:pPr marL="114300" lvl="0" algn="l" rtl="0">
              <a:spcBef>
                <a:spcPts val="0"/>
              </a:spcBef>
              <a:spcAft>
                <a:spcPts val="0"/>
              </a:spcAft>
              <a:buClr>
                <a:srgbClr val="5F8195"/>
              </a:buClr>
              <a:buSzPts val="1800"/>
            </a:pPr>
            <a:r>
              <a:rPr lang="en" sz="1800">
                <a:solidFill>
                  <a:schemeClr val="dk1"/>
                </a:solidFill>
                <a:latin typeface="Lato"/>
                <a:ea typeface="Lato"/>
                <a:cs typeface="Lato"/>
                <a:sym typeface="Lato"/>
              </a:rPr>
              <a:t>1. What </a:t>
            </a:r>
            <a:r>
              <a:rPr lang="en" sz="1800" dirty="0">
                <a:solidFill>
                  <a:schemeClr val="dk1"/>
                </a:solidFill>
                <a:latin typeface="Lato"/>
                <a:ea typeface="Lato"/>
                <a:cs typeface="Lato"/>
                <a:sym typeface="Lato"/>
              </a:rPr>
              <a:t>channel should strategic development be focused on to maximize growth?</a:t>
            </a:r>
            <a:endParaRPr sz="1800" dirty="0">
              <a:solidFill>
                <a:schemeClr val="dk1"/>
              </a:solidFill>
              <a:latin typeface="Lato"/>
              <a:ea typeface="Lato"/>
              <a:cs typeface="Lato"/>
              <a:sym typeface="Lato"/>
            </a:endParaRPr>
          </a:p>
          <a:p>
            <a:pPr marL="457200" lvl="0" indent="0" algn="l" rtl="0">
              <a:spcBef>
                <a:spcPts val="0"/>
              </a:spcBef>
              <a:spcAft>
                <a:spcPts val="0"/>
              </a:spcAft>
              <a:buNone/>
            </a:pPr>
            <a:endParaRPr sz="1800" dirty="0">
              <a:solidFill>
                <a:schemeClr val="dk1"/>
              </a:solidFill>
              <a:latin typeface="Lato"/>
              <a:ea typeface="Lato"/>
              <a:cs typeface="Lato"/>
              <a:sym typeface="Lato"/>
            </a:endParaRPr>
          </a:p>
          <a:p>
            <a:pPr marL="114300" lvl="0" algn="l" rtl="0">
              <a:spcBef>
                <a:spcPts val="0"/>
              </a:spcBef>
              <a:spcAft>
                <a:spcPts val="0"/>
              </a:spcAft>
              <a:buClr>
                <a:srgbClr val="5F8195"/>
              </a:buClr>
              <a:buSzPts val="1800"/>
            </a:pPr>
            <a:r>
              <a:rPr lang="en" sz="1800" dirty="0">
                <a:solidFill>
                  <a:schemeClr val="dk1"/>
                </a:solidFill>
                <a:latin typeface="Lato"/>
                <a:ea typeface="Lato"/>
                <a:cs typeface="Lato"/>
                <a:sym typeface="Lato"/>
              </a:rPr>
              <a:t>2. Do customer segments correlate to a channel?</a:t>
            </a:r>
            <a:endParaRPr sz="1800" dirty="0">
              <a:solidFill>
                <a:schemeClr val="dk1"/>
              </a:solidFill>
              <a:latin typeface="Lato"/>
              <a:ea typeface="Lato"/>
              <a:cs typeface="Lato"/>
              <a:sym typeface="Lato"/>
            </a:endParaRPr>
          </a:p>
          <a:p>
            <a:pPr marL="457200" lvl="0" indent="0" algn="l" rtl="0">
              <a:spcBef>
                <a:spcPts val="0"/>
              </a:spcBef>
              <a:spcAft>
                <a:spcPts val="0"/>
              </a:spcAft>
              <a:buNone/>
            </a:pPr>
            <a:endParaRPr sz="1800" dirty="0">
              <a:solidFill>
                <a:schemeClr val="dk1"/>
              </a:solidFill>
              <a:latin typeface="Lato"/>
              <a:ea typeface="Lato"/>
              <a:cs typeface="Lato"/>
              <a:sym typeface="Lato"/>
            </a:endParaRPr>
          </a:p>
          <a:p>
            <a:pPr marL="114300" lvl="0" algn="l" rtl="0">
              <a:spcBef>
                <a:spcPts val="0"/>
              </a:spcBef>
              <a:spcAft>
                <a:spcPts val="0"/>
              </a:spcAft>
              <a:buClr>
                <a:srgbClr val="5F8195"/>
              </a:buClr>
              <a:buSzPts val="1800"/>
            </a:pPr>
            <a:r>
              <a:rPr lang="en" sz="1800" dirty="0">
                <a:solidFill>
                  <a:schemeClr val="dk1"/>
                </a:solidFill>
                <a:latin typeface="Lato"/>
                <a:ea typeface="Lato"/>
                <a:cs typeface="Lato"/>
                <a:sym typeface="Lato"/>
              </a:rPr>
              <a:t>3. Do different customer groups behave differently from a price perspective? How should we promote accordingly to generate more sales?</a:t>
            </a:r>
            <a:endParaRPr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983400" y="2489600"/>
            <a:ext cx="4440600" cy="13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a:t>
            </a:r>
            <a:endParaRPr/>
          </a:p>
        </p:txBody>
      </p:sp>
      <p:sp>
        <p:nvSpPr>
          <p:cNvPr id="227" name="Google Shape;227;p34"/>
          <p:cNvSpPr txBox="1">
            <a:spLocks noGrp="1"/>
          </p:cNvSpPr>
          <p:nvPr>
            <p:ph type="title" idx="2"/>
          </p:nvPr>
        </p:nvSpPr>
        <p:spPr>
          <a:xfrm>
            <a:off x="3983400" y="524625"/>
            <a:ext cx="4440600" cy="140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28" name="Google Shape;228;p34"/>
          <p:cNvSpPr txBox="1">
            <a:spLocks noGrp="1"/>
          </p:cNvSpPr>
          <p:nvPr>
            <p:ph type="subTitle" idx="1"/>
          </p:nvPr>
        </p:nvSpPr>
        <p:spPr>
          <a:xfrm>
            <a:off x="3983400" y="3903600"/>
            <a:ext cx="34392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Description of the data being worked on</a:t>
            </a:r>
            <a:endParaRPr sz="1400"/>
          </a:p>
        </p:txBody>
      </p:sp>
      <p:pic>
        <p:nvPicPr>
          <p:cNvPr id="229" name="Google Shape;229;p34"/>
          <p:cNvPicPr preferRelativeResize="0"/>
          <p:nvPr/>
        </p:nvPicPr>
        <p:blipFill rotWithShape="1">
          <a:blip r:embed="rId3">
            <a:alphaModFix/>
          </a:blip>
          <a:srcRect l="37845" r="21093" b="17437"/>
          <a:stretch/>
        </p:blipFill>
        <p:spPr>
          <a:xfrm>
            <a:off x="587775" y="481050"/>
            <a:ext cx="3120000" cy="4181400"/>
          </a:xfrm>
          <a:prstGeom prst="roundRect">
            <a:avLst>
              <a:gd name="adj" fmla="val 4482"/>
            </a:avLst>
          </a:prstGeom>
          <a:noFill/>
          <a:ln>
            <a:noFill/>
          </a:ln>
        </p:spPr>
      </p:pic>
      <p:pic>
        <p:nvPicPr>
          <p:cNvPr id="230" name="Google Shape;230;p34"/>
          <p:cNvPicPr preferRelativeResize="0"/>
          <p:nvPr/>
        </p:nvPicPr>
        <p:blipFill rotWithShape="1">
          <a:blip r:embed="rId4">
            <a:alphaModFix/>
          </a:blip>
          <a:srcRect l="17860" t="9356" r="38923" b="9348"/>
          <a:stretch/>
        </p:blipFill>
        <p:spPr>
          <a:xfrm>
            <a:off x="587775" y="481050"/>
            <a:ext cx="3120000" cy="4181400"/>
          </a:xfrm>
          <a:prstGeom prst="roundRect">
            <a:avLst>
              <a:gd name="adj" fmla="val 3820"/>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Description of Data</a:t>
            </a:r>
            <a:endParaRPr/>
          </a:p>
        </p:txBody>
      </p:sp>
      <p:sp>
        <p:nvSpPr>
          <p:cNvPr id="236" name="Google Shape;236;p35"/>
          <p:cNvSpPr txBox="1"/>
          <p:nvPr/>
        </p:nvSpPr>
        <p:spPr>
          <a:xfrm>
            <a:off x="580050" y="1093925"/>
            <a:ext cx="7746000" cy="383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b="1">
                <a:solidFill>
                  <a:schemeClr val="dk1"/>
                </a:solidFill>
                <a:latin typeface="Lato"/>
                <a:ea typeface="Lato"/>
                <a:cs typeface="Lato"/>
                <a:sym typeface="Lato"/>
              </a:rPr>
              <a:t>DMEFExtractSummaryV01</a:t>
            </a:r>
            <a:r>
              <a:rPr lang="en" sz="1200">
                <a:solidFill>
                  <a:schemeClr val="dk1"/>
                </a:solidFill>
                <a:latin typeface="Lato"/>
                <a:ea typeface="Lato"/>
                <a:cs typeface="Lato"/>
                <a:sym typeface="Lato"/>
              </a:rPr>
              <a:t> - Summary File</a:t>
            </a:r>
            <a:endParaRPr sz="1200">
              <a:solidFill>
                <a:schemeClr val="dk1"/>
              </a:solidFill>
              <a:latin typeface="Lato"/>
              <a:ea typeface="Lato"/>
              <a:cs typeface="Lato"/>
              <a:sym typeface="Lato"/>
            </a:endParaRPr>
          </a:p>
          <a:p>
            <a:pPr marL="457200" marR="0" lvl="0" indent="-304800" algn="l" rtl="0">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100,051 records, 200 variables</a:t>
            </a:r>
            <a:endParaRPr sz="1200">
              <a:solidFill>
                <a:schemeClr val="dk1"/>
              </a:solidFill>
              <a:latin typeface="Lato"/>
              <a:ea typeface="Lato"/>
              <a:cs typeface="Lato"/>
              <a:sym typeface="Lato"/>
            </a:endParaRPr>
          </a:p>
          <a:p>
            <a:pPr marL="457200" marR="0" lvl="0" indent="-304800" algn="l" rtl="0">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Customer buying activity, demographic, psychographic and distance to retail store</a:t>
            </a:r>
            <a:endParaRPr sz="1200">
              <a:solidFill>
                <a:schemeClr val="dk1"/>
              </a:solidFill>
              <a:latin typeface="Lato"/>
              <a:ea typeface="Lato"/>
              <a:cs typeface="Lato"/>
              <a:sym typeface="Lato"/>
            </a:endParaRPr>
          </a:p>
          <a:p>
            <a:pPr marL="457200" marR="0" lvl="0" indent="-304800" algn="l" rtl="0">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Data summarized by channel &amp; season</a:t>
            </a:r>
            <a:endParaRPr sz="1200">
              <a:solidFill>
                <a:schemeClr val="dk1"/>
              </a:solidFill>
              <a:latin typeface="Lato"/>
              <a:ea typeface="Lato"/>
              <a:cs typeface="Lato"/>
              <a:sym typeface="Lato"/>
            </a:endParaRPr>
          </a:p>
          <a:p>
            <a:pPr marL="0" marR="0" lvl="0" indent="0" algn="l" rtl="0">
              <a:lnSpc>
                <a:spcPct val="100000"/>
              </a:lnSpc>
              <a:spcBef>
                <a:spcPts val="1000"/>
              </a:spcBef>
              <a:spcAft>
                <a:spcPts val="0"/>
              </a:spcAft>
              <a:buNone/>
            </a:pPr>
            <a:r>
              <a:rPr lang="en" sz="1200" b="1">
                <a:solidFill>
                  <a:schemeClr val="dk1"/>
                </a:solidFill>
                <a:latin typeface="Lato"/>
                <a:ea typeface="Lato"/>
                <a:cs typeface="Lato"/>
                <a:sym typeface="Lato"/>
              </a:rPr>
              <a:t>DMEFExtractContactsV01</a:t>
            </a:r>
            <a:r>
              <a:rPr lang="en" sz="1200">
                <a:solidFill>
                  <a:schemeClr val="dk1"/>
                </a:solidFill>
                <a:latin typeface="Lato"/>
                <a:ea typeface="Lato"/>
                <a:cs typeface="Lato"/>
                <a:sym typeface="Lato"/>
              </a:rPr>
              <a:t> - Marketing contact records</a:t>
            </a:r>
            <a:endParaRPr sz="1200">
              <a:solidFill>
                <a:schemeClr val="dk1"/>
              </a:solidFill>
              <a:latin typeface="Lato"/>
              <a:ea typeface="Lato"/>
              <a:cs typeface="Lato"/>
              <a:sym typeface="Lato"/>
            </a:endParaRPr>
          </a:p>
          <a:p>
            <a:pPr marL="457200" marR="0" lvl="0" indent="-304800" algn="l" rtl="0">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3,389,329 records, 3 variables</a:t>
            </a:r>
            <a:endParaRPr sz="1200">
              <a:solidFill>
                <a:schemeClr val="dk1"/>
              </a:solidFill>
              <a:latin typeface="Lato"/>
              <a:ea typeface="Lato"/>
              <a:cs typeface="Lato"/>
              <a:sym typeface="Lato"/>
            </a:endParaRPr>
          </a:p>
          <a:p>
            <a:pPr marL="457200" marR="0" lvl="0" indent="-304800" algn="l" rtl="0">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Customer ID, Contact Date, and Form of Contact</a:t>
            </a:r>
            <a:endParaRPr sz="1200">
              <a:solidFill>
                <a:schemeClr val="dk1"/>
              </a:solidFill>
              <a:latin typeface="Lato"/>
              <a:ea typeface="Lato"/>
              <a:cs typeface="Lato"/>
              <a:sym typeface="Lato"/>
            </a:endParaRPr>
          </a:p>
          <a:p>
            <a:pPr marL="457200" marR="0" lvl="0" indent="-304800" algn="l" rtl="0">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Records across years 2005-2007</a:t>
            </a:r>
            <a:endParaRPr sz="1200">
              <a:solidFill>
                <a:schemeClr val="dk1"/>
              </a:solidFill>
              <a:latin typeface="Lato"/>
              <a:ea typeface="Lato"/>
              <a:cs typeface="Lato"/>
              <a:sym typeface="Lato"/>
            </a:endParaRPr>
          </a:p>
          <a:p>
            <a:pPr marL="0" marR="0" lvl="0" indent="0" algn="l" rtl="0">
              <a:lnSpc>
                <a:spcPct val="100000"/>
              </a:lnSpc>
              <a:spcBef>
                <a:spcPts val="1000"/>
              </a:spcBef>
              <a:spcAft>
                <a:spcPts val="0"/>
              </a:spcAft>
              <a:buNone/>
            </a:pPr>
            <a:r>
              <a:rPr lang="en" sz="1200" b="1">
                <a:solidFill>
                  <a:schemeClr val="dk1"/>
                </a:solidFill>
                <a:latin typeface="Lato"/>
                <a:ea typeface="Lato"/>
                <a:cs typeface="Lato"/>
                <a:sym typeface="Lato"/>
              </a:rPr>
              <a:t>DMEFExtractLinesV01</a:t>
            </a:r>
            <a:r>
              <a:rPr lang="en" sz="1200">
                <a:solidFill>
                  <a:schemeClr val="dk1"/>
                </a:solidFill>
                <a:latin typeface="Lato"/>
                <a:ea typeface="Lato"/>
                <a:cs typeface="Lato"/>
                <a:sym typeface="Lato"/>
              </a:rPr>
              <a:t> - Line item records</a:t>
            </a:r>
            <a:endParaRPr sz="1200">
              <a:solidFill>
                <a:schemeClr val="dk1"/>
              </a:solidFill>
              <a:latin typeface="Lato"/>
              <a:ea typeface="Lato"/>
              <a:cs typeface="Lato"/>
              <a:sym typeface="Lato"/>
            </a:endParaRPr>
          </a:p>
          <a:p>
            <a:pPr marL="457200" marR="0" lvl="0" indent="-304800" algn="l" rtl="0">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618,661 records, 6 variables</a:t>
            </a:r>
            <a:endParaRPr sz="1200">
              <a:solidFill>
                <a:schemeClr val="dk1"/>
              </a:solidFill>
              <a:latin typeface="Lato"/>
              <a:ea typeface="Lato"/>
              <a:cs typeface="Lato"/>
              <a:sym typeface="Lato"/>
            </a:endParaRPr>
          </a:p>
          <a:p>
            <a:pPr marL="457200" marR="0" lvl="0" indent="-304800" algn="l" rtl="0">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Customer ID, Order ID, Date, Price, Gift (Y or N), and Gift Recipient ID</a:t>
            </a:r>
            <a:endParaRPr sz="1200">
              <a:solidFill>
                <a:schemeClr val="dk1"/>
              </a:solidFill>
              <a:latin typeface="Lato"/>
              <a:ea typeface="Lato"/>
              <a:cs typeface="Lato"/>
              <a:sym typeface="Lato"/>
            </a:endParaRPr>
          </a:p>
          <a:p>
            <a:pPr marL="457200" marR="0" lvl="0" indent="-304800" algn="l" rtl="0">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Records across years 2001-2007</a:t>
            </a:r>
            <a:endParaRPr sz="1200">
              <a:solidFill>
                <a:schemeClr val="dk1"/>
              </a:solidFill>
              <a:latin typeface="Lato"/>
              <a:ea typeface="Lato"/>
              <a:cs typeface="Lato"/>
              <a:sym typeface="Lato"/>
            </a:endParaRPr>
          </a:p>
          <a:p>
            <a:pPr marL="0" marR="0" lvl="0" indent="0" algn="l" rtl="0">
              <a:lnSpc>
                <a:spcPct val="100000"/>
              </a:lnSpc>
              <a:spcBef>
                <a:spcPts val="1000"/>
              </a:spcBef>
              <a:spcAft>
                <a:spcPts val="0"/>
              </a:spcAft>
              <a:buNone/>
            </a:pPr>
            <a:r>
              <a:rPr lang="en" sz="1200" b="1">
                <a:solidFill>
                  <a:schemeClr val="dk1"/>
                </a:solidFill>
                <a:latin typeface="Lato"/>
                <a:ea typeface="Lato"/>
                <a:cs typeface="Lato"/>
                <a:sym typeface="Lato"/>
              </a:rPr>
              <a:t>DMEFExtractOrders</a:t>
            </a:r>
            <a:r>
              <a:rPr lang="en" sz="1200">
                <a:solidFill>
                  <a:schemeClr val="dk1"/>
                </a:solidFill>
                <a:latin typeface="Lato"/>
                <a:ea typeface="Lato"/>
                <a:cs typeface="Lato"/>
                <a:sym typeface="Lato"/>
              </a:rPr>
              <a:t> - Order or store trip records</a:t>
            </a:r>
            <a:endParaRPr sz="1200">
              <a:solidFill>
                <a:schemeClr val="dk1"/>
              </a:solidFill>
              <a:latin typeface="Lato"/>
              <a:ea typeface="Lato"/>
              <a:cs typeface="Lato"/>
              <a:sym typeface="Lato"/>
            </a:endParaRPr>
          </a:p>
          <a:p>
            <a:pPr marL="457200" lvl="0" indent="-304800" algn="l" rtl="0">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241,366 records, 5 variables</a:t>
            </a:r>
            <a:endParaRPr sz="1200">
              <a:solidFill>
                <a:schemeClr val="dk1"/>
              </a:solidFill>
              <a:latin typeface="Lato"/>
              <a:ea typeface="Lato"/>
              <a:cs typeface="Lato"/>
              <a:sym typeface="Lato"/>
            </a:endParaRPr>
          </a:p>
          <a:p>
            <a:pPr marL="457200" lvl="0" indent="-304800" algn="l" rtl="0">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Customer ID, Order ID, Date, Channel, and Payment Method</a:t>
            </a:r>
            <a:endParaRPr sz="1200">
              <a:solidFill>
                <a:schemeClr val="dk1"/>
              </a:solidFill>
              <a:latin typeface="Lato"/>
              <a:ea typeface="Lato"/>
              <a:cs typeface="Lato"/>
              <a:sym typeface="Lato"/>
            </a:endParaRPr>
          </a:p>
          <a:p>
            <a:pPr marL="457200" lvl="0" indent="-304800" algn="l" rtl="0">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Records across years 2001-2007</a:t>
            </a:r>
            <a:endParaRPr sz="1200">
              <a:solidFill>
                <a:schemeClr val="dk1"/>
              </a:solidFill>
              <a:latin typeface="Lato"/>
              <a:ea typeface="Lato"/>
              <a:cs typeface="Lato"/>
              <a:sym typeface="Lato"/>
            </a:endParaRPr>
          </a:p>
          <a:p>
            <a:pPr marL="0" lvl="0" indent="0" algn="l" rtl="0">
              <a:spcBef>
                <a:spcPts val="1000"/>
              </a:spcBef>
              <a:spcAft>
                <a:spcPts val="0"/>
              </a:spcAft>
              <a:buNone/>
            </a:pPr>
            <a:endParaRPr sz="12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6"/>
          <p:cNvPicPr preferRelativeResize="0"/>
          <p:nvPr/>
        </p:nvPicPr>
        <p:blipFill rotWithShape="1">
          <a:blip r:embed="rId3">
            <a:alphaModFix/>
          </a:blip>
          <a:srcRect l="21158" t="11763" r="21031" b="11602"/>
          <a:stretch/>
        </p:blipFill>
        <p:spPr>
          <a:xfrm>
            <a:off x="2136500" y="3112050"/>
            <a:ext cx="1717962" cy="1708049"/>
          </a:xfrm>
          <a:prstGeom prst="rect">
            <a:avLst/>
          </a:prstGeom>
          <a:noFill/>
          <a:ln>
            <a:noFill/>
          </a:ln>
        </p:spPr>
      </p:pic>
      <p:sp>
        <p:nvSpPr>
          <p:cNvPr id="242" name="Google Shape;242;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Analysis</a:t>
            </a:r>
            <a:endParaRPr/>
          </a:p>
        </p:txBody>
      </p:sp>
      <p:sp>
        <p:nvSpPr>
          <p:cNvPr id="243" name="Google Shape;243;p36"/>
          <p:cNvSpPr txBox="1"/>
          <p:nvPr/>
        </p:nvSpPr>
        <p:spPr>
          <a:xfrm>
            <a:off x="2007725" y="1549713"/>
            <a:ext cx="2257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b="1">
                <a:solidFill>
                  <a:schemeClr val="dk1"/>
                </a:solidFill>
                <a:latin typeface="Lato"/>
                <a:ea typeface="Lato"/>
                <a:cs typeface="Lato"/>
                <a:sym typeface="Lato"/>
              </a:rPr>
              <a:t>Avg distance to a store:</a:t>
            </a:r>
            <a:endParaRPr sz="1200" b="1">
              <a:solidFill>
                <a:schemeClr val="dk1"/>
              </a:solidFill>
              <a:latin typeface="Lato"/>
              <a:ea typeface="Lato"/>
              <a:cs typeface="Lato"/>
              <a:sym typeface="Lato"/>
            </a:endParaRPr>
          </a:p>
          <a:p>
            <a:pPr marL="0" marR="0" lvl="0" indent="0" algn="l" rtl="0">
              <a:lnSpc>
                <a:spcPct val="100000"/>
              </a:lnSpc>
              <a:spcBef>
                <a:spcPts val="0"/>
              </a:spcBef>
              <a:spcAft>
                <a:spcPts val="0"/>
              </a:spcAft>
              <a:buNone/>
            </a:pPr>
            <a:r>
              <a:rPr lang="en" sz="1200" b="1">
                <a:solidFill>
                  <a:schemeClr val="dk1"/>
                </a:solidFill>
                <a:latin typeface="Lato"/>
                <a:ea typeface="Lato"/>
                <a:cs typeface="Lato"/>
                <a:sym typeface="Lato"/>
              </a:rPr>
              <a:t>45</a:t>
            </a:r>
            <a:r>
              <a:rPr lang="en" sz="1200">
                <a:solidFill>
                  <a:schemeClr val="dk1"/>
                </a:solidFill>
                <a:latin typeface="Lato"/>
                <a:ea typeface="Lato"/>
                <a:cs typeface="Lato"/>
                <a:sym typeface="Lato"/>
              </a:rPr>
              <a:t> miles for all customers</a:t>
            </a:r>
            <a:endParaRPr sz="1200">
              <a:solidFill>
                <a:schemeClr val="dk1"/>
              </a:solidFill>
              <a:latin typeface="Lato"/>
              <a:ea typeface="Lato"/>
              <a:cs typeface="Lato"/>
              <a:sym typeface="Lato"/>
            </a:endParaRPr>
          </a:p>
          <a:p>
            <a:pPr marL="0" marR="0" lvl="0" indent="0" algn="l" rtl="0">
              <a:lnSpc>
                <a:spcPct val="100000"/>
              </a:lnSpc>
              <a:spcBef>
                <a:spcPts val="0"/>
              </a:spcBef>
              <a:spcAft>
                <a:spcPts val="0"/>
              </a:spcAft>
              <a:buNone/>
            </a:pPr>
            <a:r>
              <a:rPr lang="en" sz="1200" b="1">
                <a:solidFill>
                  <a:schemeClr val="dk1"/>
                </a:solidFill>
                <a:latin typeface="Lato"/>
                <a:ea typeface="Lato"/>
                <a:cs typeface="Lato"/>
                <a:sym typeface="Lato"/>
              </a:rPr>
              <a:t>38</a:t>
            </a:r>
            <a:r>
              <a:rPr lang="en" sz="1200">
                <a:solidFill>
                  <a:schemeClr val="dk1"/>
                </a:solidFill>
                <a:latin typeface="Lato"/>
                <a:ea typeface="Lato"/>
                <a:cs typeface="Lato"/>
                <a:sym typeface="Lato"/>
              </a:rPr>
              <a:t> miles for retail customers</a:t>
            </a:r>
            <a:endParaRPr sz="1200">
              <a:latin typeface="Lato"/>
              <a:ea typeface="Lato"/>
              <a:cs typeface="Lato"/>
              <a:sym typeface="Lato"/>
            </a:endParaRPr>
          </a:p>
        </p:txBody>
      </p:sp>
      <p:pic>
        <p:nvPicPr>
          <p:cNvPr id="244" name="Google Shape;244;p36"/>
          <p:cNvPicPr preferRelativeResize="0"/>
          <p:nvPr/>
        </p:nvPicPr>
        <p:blipFill>
          <a:blip r:embed="rId4">
            <a:alphaModFix/>
          </a:blip>
          <a:stretch>
            <a:fillRect/>
          </a:stretch>
        </p:blipFill>
        <p:spPr>
          <a:xfrm>
            <a:off x="1176275" y="1481025"/>
            <a:ext cx="807601" cy="807601"/>
          </a:xfrm>
          <a:prstGeom prst="rect">
            <a:avLst/>
          </a:prstGeom>
          <a:noFill/>
          <a:ln>
            <a:noFill/>
          </a:ln>
        </p:spPr>
      </p:pic>
      <p:pic>
        <p:nvPicPr>
          <p:cNvPr id="245" name="Google Shape;245;p36"/>
          <p:cNvPicPr preferRelativeResize="0"/>
          <p:nvPr/>
        </p:nvPicPr>
        <p:blipFill rotWithShape="1">
          <a:blip r:embed="rId5">
            <a:alphaModFix/>
          </a:blip>
          <a:srcRect l="21232" t="11762" r="20960" b="11907"/>
          <a:stretch/>
        </p:blipFill>
        <p:spPr>
          <a:xfrm>
            <a:off x="6177875" y="1125325"/>
            <a:ext cx="1724851" cy="1708049"/>
          </a:xfrm>
          <a:prstGeom prst="rect">
            <a:avLst/>
          </a:prstGeom>
          <a:noFill/>
          <a:ln>
            <a:noFill/>
          </a:ln>
        </p:spPr>
      </p:pic>
      <p:sp>
        <p:nvSpPr>
          <p:cNvPr id="246" name="Google Shape;246;p36"/>
          <p:cNvSpPr txBox="1"/>
          <p:nvPr/>
        </p:nvSpPr>
        <p:spPr>
          <a:xfrm>
            <a:off x="6264900" y="1402050"/>
            <a:ext cx="807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30%</a:t>
            </a:r>
            <a:endParaRPr sz="1200" b="1">
              <a:solidFill>
                <a:schemeClr val="dk1"/>
              </a:solidFill>
              <a:latin typeface="Lato"/>
              <a:ea typeface="Lato"/>
              <a:cs typeface="Lato"/>
              <a:sym typeface="Lato"/>
            </a:endParaRPr>
          </a:p>
          <a:p>
            <a:pPr marL="0" lvl="0" indent="0" algn="ctr" rtl="0">
              <a:spcBef>
                <a:spcPts val="0"/>
              </a:spcBef>
              <a:spcAft>
                <a:spcPts val="0"/>
              </a:spcAft>
              <a:buNone/>
            </a:pPr>
            <a:r>
              <a:rPr lang="en" sz="1200" b="1">
                <a:solidFill>
                  <a:schemeClr val="dk1"/>
                </a:solidFill>
                <a:latin typeface="Lato"/>
                <a:ea typeface="Lato"/>
                <a:cs typeface="Lato"/>
                <a:sym typeface="Lato"/>
              </a:rPr>
              <a:t>Catalog</a:t>
            </a:r>
            <a:endParaRPr sz="1200" b="1">
              <a:solidFill>
                <a:schemeClr val="dk1"/>
              </a:solidFill>
              <a:latin typeface="Lato"/>
              <a:ea typeface="Lato"/>
              <a:cs typeface="Lato"/>
              <a:sym typeface="Lato"/>
            </a:endParaRPr>
          </a:p>
        </p:txBody>
      </p:sp>
      <p:sp>
        <p:nvSpPr>
          <p:cNvPr id="247" name="Google Shape;247;p36"/>
          <p:cNvSpPr txBox="1"/>
          <p:nvPr/>
        </p:nvSpPr>
        <p:spPr>
          <a:xfrm>
            <a:off x="6961325" y="1871463"/>
            <a:ext cx="807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70%</a:t>
            </a:r>
            <a:endParaRPr sz="1200" b="1">
              <a:solidFill>
                <a:schemeClr val="dk1"/>
              </a:solidFill>
              <a:latin typeface="Lato"/>
              <a:ea typeface="Lato"/>
              <a:cs typeface="Lato"/>
              <a:sym typeface="Lato"/>
            </a:endParaRPr>
          </a:p>
          <a:p>
            <a:pPr marL="0" lvl="0" indent="0" algn="ctr" rtl="0">
              <a:spcBef>
                <a:spcPts val="0"/>
              </a:spcBef>
              <a:spcAft>
                <a:spcPts val="0"/>
              </a:spcAft>
              <a:buNone/>
            </a:pPr>
            <a:r>
              <a:rPr lang="en" sz="1200" b="1">
                <a:solidFill>
                  <a:schemeClr val="dk1"/>
                </a:solidFill>
                <a:latin typeface="Lato"/>
                <a:ea typeface="Lato"/>
                <a:cs typeface="Lato"/>
                <a:sym typeface="Lato"/>
              </a:rPr>
              <a:t>Email</a:t>
            </a:r>
            <a:endParaRPr sz="1200" b="1">
              <a:solidFill>
                <a:schemeClr val="dk1"/>
              </a:solidFill>
              <a:latin typeface="Lato"/>
              <a:ea typeface="Lato"/>
              <a:cs typeface="Lato"/>
              <a:sym typeface="Lato"/>
            </a:endParaRPr>
          </a:p>
        </p:txBody>
      </p:sp>
      <p:sp>
        <p:nvSpPr>
          <p:cNvPr id="248" name="Google Shape;248;p36"/>
          <p:cNvSpPr txBox="1"/>
          <p:nvPr/>
        </p:nvSpPr>
        <p:spPr>
          <a:xfrm>
            <a:off x="5016925" y="1549725"/>
            <a:ext cx="973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Customer Contact method</a:t>
            </a:r>
            <a:endParaRPr sz="1200" b="1">
              <a:solidFill>
                <a:schemeClr val="dk1"/>
              </a:solidFill>
              <a:latin typeface="Lato"/>
              <a:ea typeface="Lato"/>
              <a:cs typeface="Lato"/>
              <a:sym typeface="Lato"/>
            </a:endParaRPr>
          </a:p>
        </p:txBody>
      </p:sp>
      <p:sp>
        <p:nvSpPr>
          <p:cNvPr id="249" name="Google Shape;249;p36"/>
          <p:cNvSpPr txBox="1"/>
          <p:nvPr/>
        </p:nvSpPr>
        <p:spPr>
          <a:xfrm>
            <a:off x="952463" y="3689025"/>
            <a:ext cx="973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Gifting Percentage</a:t>
            </a:r>
            <a:endParaRPr sz="1200" b="1">
              <a:solidFill>
                <a:schemeClr val="dk1"/>
              </a:solidFill>
              <a:latin typeface="Lato"/>
              <a:ea typeface="Lato"/>
              <a:cs typeface="Lato"/>
              <a:sym typeface="Lato"/>
            </a:endParaRPr>
          </a:p>
        </p:txBody>
      </p:sp>
      <p:sp>
        <p:nvSpPr>
          <p:cNvPr id="250" name="Google Shape;250;p36"/>
          <p:cNvSpPr txBox="1"/>
          <p:nvPr/>
        </p:nvSpPr>
        <p:spPr>
          <a:xfrm>
            <a:off x="2386076" y="3176100"/>
            <a:ext cx="886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11%</a:t>
            </a:r>
            <a:endParaRPr sz="1200" b="1">
              <a:solidFill>
                <a:schemeClr val="dk1"/>
              </a:solidFill>
              <a:latin typeface="Lato"/>
              <a:ea typeface="Lato"/>
              <a:cs typeface="Lato"/>
              <a:sym typeface="Lato"/>
            </a:endParaRPr>
          </a:p>
          <a:p>
            <a:pPr marL="0" lvl="0" indent="0" algn="ctr" rtl="0">
              <a:spcBef>
                <a:spcPts val="0"/>
              </a:spcBef>
              <a:spcAft>
                <a:spcPts val="0"/>
              </a:spcAft>
              <a:buNone/>
            </a:pPr>
            <a:r>
              <a:rPr lang="en" sz="1200" b="1">
                <a:solidFill>
                  <a:schemeClr val="dk1"/>
                </a:solidFill>
                <a:latin typeface="Lato"/>
                <a:ea typeface="Lato"/>
                <a:cs typeface="Lato"/>
                <a:sym typeface="Lato"/>
              </a:rPr>
              <a:t>Non-Gifts</a:t>
            </a:r>
            <a:endParaRPr sz="1200" b="1">
              <a:solidFill>
                <a:schemeClr val="dk1"/>
              </a:solidFill>
              <a:latin typeface="Lato"/>
              <a:ea typeface="Lato"/>
              <a:cs typeface="Lato"/>
              <a:sym typeface="Lato"/>
            </a:endParaRPr>
          </a:p>
        </p:txBody>
      </p:sp>
      <p:sp>
        <p:nvSpPr>
          <p:cNvPr id="251" name="Google Shape;251;p36"/>
          <p:cNvSpPr txBox="1"/>
          <p:nvPr/>
        </p:nvSpPr>
        <p:spPr>
          <a:xfrm>
            <a:off x="2759163" y="4011838"/>
            <a:ext cx="807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89%</a:t>
            </a:r>
            <a:endParaRPr sz="1200" b="1">
              <a:solidFill>
                <a:schemeClr val="dk1"/>
              </a:solidFill>
              <a:latin typeface="Lato"/>
              <a:ea typeface="Lato"/>
              <a:cs typeface="Lato"/>
              <a:sym typeface="Lato"/>
            </a:endParaRPr>
          </a:p>
          <a:p>
            <a:pPr marL="0" lvl="0" indent="0" algn="ctr" rtl="0">
              <a:spcBef>
                <a:spcPts val="0"/>
              </a:spcBef>
              <a:spcAft>
                <a:spcPts val="0"/>
              </a:spcAft>
              <a:buNone/>
            </a:pPr>
            <a:r>
              <a:rPr lang="en" sz="1200" b="1">
                <a:solidFill>
                  <a:schemeClr val="dk1"/>
                </a:solidFill>
                <a:latin typeface="Lato"/>
                <a:ea typeface="Lato"/>
                <a:cs typeface="Lato"/>
                <a:sym typeface="Lato"/>
              </a:rPr>
              <a:t>Gifts</a:t>
            </a:r>
            <a:endParaRPr sz="1200" b="1">
              <a:solidFill>
                <a:schemeClr val="dk1"/>
              </a:solidFill>
              <a:latin typeface="Lato"/>
              <a:ea typeface="Lato"/>
              <a:cs typeface="Lato"/>
              <a:sym typeface="Lato"/>
            </a:endParaRPr>
          </a:p>
        </p:txBody>
      </p:sp>
      <p:pic>
        <p:nvPicPr>
          <p:cNvPr id="252" name="Google Shape;252;p36"/>
          <p:cNvPicPr preferRelativeResize="0"/>
          <p:nvPr/>
        </p:nvPicPr>
        <p:blipFill rotWithShape="1">
          <a:blip r:embed="rId6">
            <a:alphaModFix/>
          </a:blip>
          <a:srcRect l="20865" t="11696" r="20998" b="11450"/>
          <a:stretch/>
        </p:blipFill>
        <p:spPr>
          <a:xfrm>
            <a:off x="6162950" y="3096187"/>
            <a:ext cx="1754724" cy="1739775"/>
          </a:xfrm>
          <a:prstGeom prst="rect">
            <a:avLst/>
          </a:prstGeom>
          <a:noFill/>
          <a:ln>
            <a:noFill/>
          </a:ln>
        </p:spPr>
      </p:pic>
      <p:sp>
        <p:nvSpPr>
          <p:cNvPr id="253" name="Google Shape;253;p36"/>
          <p:cNvSpPr txBox="1"/>
          <p:nvPr/>
        </p:nvSpPr>
        <p:spPr>
          <a:xfrm>
            <a:off x="6329950" y="4051125"/>
            <a:ext cx="807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35%</a:t>
            </a:r>
            <a:endParaRPr sz="1200" b="1">
              <a:solidFill>
                <a:schemeClr val="dk1"/>
              </a:solidFill>
              <a:latin typeface="Lato"/>
              <a:ea typeface="Lato"/>
              <a:cs typeface="Lato"/>
              <a:sym typeface="Lato"/>
            </a:endParaRPr>
          </a:p>
          <a:p>
            <a:pPr marL="0" lvl="0" indent="0" algn="ctr" rtl="0">
              <a:spcBef>
                <a:spcPts val="0"/>
              </a:spcBef>
              <a:spcAft>
                <a:spcPts val="0"/>
              </a:spcAft>
              <a:buNone/>
            </a:pPr>
            <a:r>
              <a:rPr lang="en" sz="1200" b="1">
                <a:solidFill>
                  <a:schemeClr val="dk1"/>
                </a:solidFill>
                <a:latin typeface="Lato"/>
                <a:ea typeface="Lato"/>
                <a:cs typeface="Lato"/>
                <a:sym typeface="Lato"/>
              </a:rPr>
              <a:t>Catalog</a:t>
            </a:r>
            <a:endParaRPr sz="1200" b="1">
              <a:solidFill>
                <a:schemeClr val="dk1"/>
              </a:solidFill>
              <a:latin typeface="Lato"/>
              <a:ea typeface="Lato"/>
              <a:cs typeface="Lato"/>
              <a:sym typeface="Lato"/>
            </a:endParaRPr>
          </a:p>
        </p:txBody>
      </p:sp>
      <p:sp>
        <p:nvSpPr>
          <p:cNvPr id="254" name="Google Shape;254;p36"/>
          <p:cNvSpPr txBox="1"/>
          <p:nvPr/>
        </p:nvSpPr>
        <p:spPr>
          <a:xfrm>
            <a:off x="7072500" y="3606175"/>
            <a:ext cx="807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44%</a:t>
            </a:r>
            <a:endParaRPr sz="1200" b="1">
              <a:solidFill>
                <a:schemeClr val="dk1"/>
              </a:solidFill>
              <a:latin typeface="Lato"/>
              <a:ea typeface="Lato"/>
              <a:cs typeface="Lato"/>
              <a:sym typeface="Lato"/>
            </a:endParaRPr>
          </a:p>
          <a:p>
            <a:pPr marL="0" lvl="0" indent="0" algn="ctr" rtl="0">
              <a:spcBef>
                <a:spcPts val="0"/>
              </a:spcBef>
              <a:spcAft>
                <a:spcPts val="0"/>
              </a:spcAft>
              <a:buNone/>
            </a:pPr>
            <a:r>
              <a:rPr lang="en" sz="1200" b="1">
                <a:solidFill>
                  <a:schemeClr val="dk1"/>
                </a:solidFill>
                <a:latin typeface="Lato"/>
                <a:ea typeface="Lato"/>
                <a:cs typeface="Lato"/>
                <a:sym typeface="Lato"/>
              </a:rPr>
              <a:t>Retail</a:t>
            </a:r>
            <a:endParaRPr sz="1200" b="1">
              <a:solidFill>
                <a:schemeClr val="dk1"/>
              </a:solidFill>
              <a:latin typeface="Lato"/>
              <a:ea typeface="Lato"/>
              <a:cs typeface="Lato"/>
              <a:sym typeface="Lato"/>
            </a:endParaRPr>
          </a:p>
        </p:txBody>
      </p:sp>
      <p:sp>
        <p:nvSpPr>
          <p:cNvPr id="255" name="Google Shape;255;p36"/>
          <p:cNvSpPr txBox="1"/>
          <p:nvPr/>
        </p:nvSpPr>
        <p:spPr>
          <a:xfrm>
            <a:off x="6307300" y="3279300"/>
            <a:ext cx="807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22%</a:t>
            </a:r>
            <a:endParaRPr sz="1200" b="1">
              <a:solidFill>
                <a:schemeClr val="dk1"/>
              </a:solidFill>
              <a:latin typeface="Lato"/>
              <a:ea typeface="Lato"/>
              <a:cs typeface="Lato"/>
              <a:sym typeface="Lato"/>
            </a:endParaRPr>
          </a:p>
          <a:p>
            <a:pPr marL="0" lvl="0" indent="0" algn="ctr" rtl="0">
              <a:spcBef>
                <a:spcPts val="0"/>
              </a:spcBef>
              <a:spcAft>
                <a:spcPts val="0"/>
              </a:spcAft>
              <a:buNone/>
            </a:pPr>
            <a:r>
              <a:rPr lang="en" sz="1200" b="1">
                <a:solidFill>
                  <a:schemeClr val="dk1"/>
                </a:solidFill>
                <a:latin typeface="Lato"/>
                <a:ea typeface="Lato"/>
                <a:cs typeface="Lato"/>
                <a:sym typeface="Lato"/>
              </a:rPr>
              <a:t>Internet</a:t>
            </a:r>
            <a:endParaRPr sz="1200" b="1">
              <a:solidFill>
                <a:schemeClr val="dk1"/>
              </a:solidFill>
              <a:latin typeface="Lato"/>
              <a:ea typeface="Lato"/>
              <a:cs typeface="Lato"/>
              <a:sym typeface="Lato"/>
            </a:endParaRPr>
          </a:p>
        </p:txBody>
      </p:sp>
      <p:sp>
        <p:nvSpPr>
          <p:cNvPr id="256" name="Google Shape;256;p36"/>
          <p:cNvSpPr txBox="1"/>
          <p:nvPr/>
        </p:nvSpPr>
        <p:spPr>
          <a:xfrm>
            <a:off x="4977625" y="3612500"/>
            <a:ext cx="1051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Purchase Channel Percentages</a:t>
            </a:r>
            <a:endParaRPr sz="1200" b="1">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Elegant, Modern Milky White Company Profile by Slidesgo">
  <a:themeElements>
    <a:clrScheme name="Simple Light">
      <a:dk1>
        <a:srgbClr val="000000"/>
      </a:dk1>
      <a:lt1>
        <a:srgbClr val="FFFFFF"/>
      </a:lt1>
      <a:dk2>
        <a:srgbClr val="D9D9D9"/>
      </a:dk2>
      <a:lt2>
        <a:srgbClr val="F3F3F3"/>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1285</Words>
  <Application>Microsoft Office PowerPoint</Application>
  <PresentationFormat>On-screen Show (16:9)</PresentationFormat>
  <Paragraphs>203</Paragraphs>
  <Slides>29</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PT Sans</vt:lpstr>
      <vt:lpstr>Roboto Condensed Light</vt:lpstr>
      <vt:lpstr>Open Sans</vt:lpstr>
      <vt:lpstr>Poppins ExtraBold</vt:lpstr>
      <vt:lpstr>Bungee</vt:lpstr>
      <vt:lpstr>Lato</vt:lpstr>
      <vt:lpstr>Poppins SemiBold</vt:lpstr>
      <vt:lpstr>Arial</vt:lpstr>
      <vt:lpstr>Elegant, Modern Milky White Company Profile by Slidesgo</vt:lpstr>
      <vt:lpstr>Multichannel Retail Store Analysis</vt:lpstr>
      <vt:lpstr>Table of contents</vt:lpstr>
      <vt:lpstr>Context</vt:lpstr>
      <vt:lpstr>Company</vt:lpstr>
      <vt:lpstr>Marketing Problems</vt:lpstr>
      <vt:lpstr>Questions We Focused On</vt:lpstr>
      <vt:lpstr>Dataset</vt:lpstr>
      <vt:lpstr>Description of Data</vt:lpstr>
      <vt:lpstr>Exploratory Analysis</vt:lpstr>
      <vt:lpstr>Analysis</vt:lpstr>
      <vt:lpstr>Analysis One           Customer Segmentation based on their first purchase</vt:lpstr>
      <vt:lpstr>Segmentation by First Purchase Channel</vt:lpstr>
      <vt:lpstr>Understanding Customer’s First Purchase</vt:lpstr>
      <vt:lpstr>Understanding Customer’s First Purchase (cont)</vt:lpstr>
      <vt:lpstr>Analysis Two           Customer Purchase Behavior Exploration - Price</vt:lpstr>
      <vt:lpstr>Why?</vt:lpstr>
      <vt:lpstr>Findings</vt:lpstr>
      <vt:lpstr>Findings -  Does Children Impact Price Range?</vt:lpstr>
      <vt:lpstr>Findings - Others</vt:lpstr>
      <vt:lpstr>Predict price range based on people’s behavior</vt:lpstr>
      <vt:lpstr>Findings - Customer Purchase Behavior</vt:lpstr>
      <vt:lpstr>Insights</vt:lpstr>
      <vt:lpstr>Further Analysis (lack of data)</vt:lpstr>
      <vt:lpstr>Recommendations</vt:lpstr>
      <vt:lpstr>  </vt:lpstr>
      <vt:lpstr>In Summary,</vt:lpstr>
      <vt:lpstr>Thanks!</vt:lpstr>
      <vt:lpstr>Appendix </vt:lpstr>
      <vt:lpstr>Multivariable Logistic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Multichannel Retail Store Analysis</dc:title>
  <cp:lastModifiedBy>kunal chhajed</cp:lastModifiedBy>
  <cp:revision>1</cp:revision>
  <dcterms:modified xsi:type="dcterms:W3CDTF">2023-01-26T06:40:41Z</dcterms:modified>
</cp:coreProperties>
</file>